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Exo" panose="020B0604020202020204" charset="0"/>
      <p:regular r:id="rId19"/>
    </p:embeddedFont>
    <p:embeddedFont>
      <p:font typeface="Exo Bold Italics" panose="020B0604020202020204" charset="0"/>
      <p:regular r:id="rId20"/>
    </p:embeddedFont>
    <p:embeddedFont>
      <p:font typeface="Glegoo" panose="020B0604020202020204" charset="0"/>
      <p:regular r:id="rId21"/>
    </p:embeddedFont>
    <p:embeddedFont>
      <p:font typeface="League Spartan" panose="020B0604020202020204" charset="0"/>
      <p:regular r:id="rId22"/>
    </p:embeddedFont>
    <p:embeddedFont>
      <p:font typeface="Poppins Bold" panose="020B0604020202020204" charset="0"/>
      <p:regular r:id="rId23"/>
    </p:embeddedFont>
    <p:embeddedFont>
      <p:font typeface="Poppins Light" panose="020B0604020202020204" charset="0"/>
      <p:regular r:id="rId24"/>
    </p:embeddedFont>
    <p:embeddedFont>
      <p:font typeface="Poppins Light Bold" panose="020B0604020202020204" charset="0"/>
      <p:regular r:id="rId25"/>
    </p:embeddedFont>
    <p:embeddedFont>
      <p:font typeface="Roboto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29-Nov-22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29-Nov-22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29-Nov-22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8F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8716991">
            <a:off x="-1363223" y="34680"/>
            <a:ext cx="4783846" cy="2520197"/>
            <a:chOff x="0" y="0"/>
            <a:chExt cx="1610360" cy="848360"/>
          </a:xfrm>
        </p:grpSpPr>
        <p:sp>
          <p:nvSpPr>
            <p:cNvPr id="3" name="Freeform 3"/>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DB137"/>
            </a:solidFill>
          </p:spPr>
        </p:sp>
      </p:grpSp>
      <p:grpSp>
        <p:nvGrpSpPr>
          <p:cNvPr id="4" name="Group 4"/>
          <p:cNvGrpSpPr>
            <a:grpSpLocks noChangeAspect="1"/>
          </p:cNvGrpSpPr>
          <p:nvPr/>
        </p:nvGrpSpPr>
        <p:grpSpPr>
          <a:xfrm>
            <a:off x="1434211" y="1028700"/>
            <a:ext cx="2845364" cy="1498977"/>
            <a:chOff x="0" y="0"/>
            <a:chExt cx="1610360" cy="848360"/>
          </a:xfrm>
        </p:grpSpPr>
        <p:sp>
          <p:nvSpPr>
            <p:cNvPr id="5" name="Freeform 5"/>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grpSp>
        <p:nvGrpSpPr>
          <p:cNvPr id="6" name="Group 6"/>
          <p:cNvGrpSpPr>
            <a:grpSpLocks noChangeAspect="1"/>
          </p:cNvGrpSpPr>
          <p:nvPr/>
        </p:nvGrpSpPr>
        <p:grpSpPr>
          <a:xfrm rot="-8343148">
            <a:off x="14867377" y="-231398"/>
            <a:ext cx="4783846" cy="2520197"/>
            <a:chOff x="0" y="0"/>
            <a:chExt cx="1610360" cy="848360"/>
          </a:xfrm>
        </p:grpSpPr>
        <p:sp>
          <p:nvSpPr>
            <p:cNvPr id="7" name="Freeform 7"/>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DB137"/>
            </a:solidFill>
          </p:spPr>
        </p:sp>
      </p:grpSp>
      <p:grpSp>
        <p:nvGrpSpPr>
          <p:cNvPr id="8" name="Group 8"/>
          <p:cNvGrpSpPr>
            <a:grpSpLocks noChangeAspect="1"/>
          </p:cNvGrpSpPr>
          <p:nvPr/>
        </p:nvGrpSpPr>
        <p:grpSpPr>
          <a:xfrm>
            <a:off x="13038510" y="8703391"/>
            <a:ext cx="3898098" cy="2053572"/>
            <a:chOff x="0" y="0"/>
            <a:chExt cx="1610360" cy="848360"/>
          </a:xfrm>
        </p:grpSpPr>
        <p:sp>
          <p:nvSpPr>
            <p:cNvPr id="9" name="Freeform 9"/>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grpSp>
        <p:nvGrpSpPr>
          <p:cNvPr id="10" name="Group 10"/>
          <p:cNvGrpSpPr/>
          <p:nvPr/>
        </p:nvGrpSpPr>
        <p:grpSpPr>
          <a:xfrm>
            <a:off x="14987559" y="1028700"/>
            <a:ext cx="2271741" cy="8229600"/>
            <a:chOff x="0" y="0"/>
            <a:chExt cx="660400" cy="2392363"/>
          </a:xfrm>
        </p:grpSpPr>
        <p:sp>
          <p:nvSpPr>
            <p:cNvPr id="11" name="Freeform 11"/>
            <p:cNvSpPr/>
            <p:nvPr/>
          </p:nvSpPr>
          <p:spPr>
            <a:xfrm>
              <a:off x="0" y="0"/>
              <a:ext cx="660400" cy="2392362"/>
            </a:xfrm>
            <a:custGeom>
              <a:avLst/>
              <a:gdLst/>
              <a:ahLst/>
              <a:cxnLst/>
              <a:rect l="l" t="t" r="r" b="b"/>
              <a:pathLst>
                <a:path w="660400" h="2392362">
                  <a:moveTo>
                    <a:pt x="535940" y="2392362"/>
                  </a:moveTo>
                  <a:lnTo>
                    <a:pt x="124460" y="2392362"/>
                  </a:lnTo>
                  <a:cubicBezTo>
                    <a:pt x="55880" y="2392362"/>
                    <a:pt x="0" y="2336482"/>
                    <a:pt x="0" y="2267902"/>
                  </a:cubicBezTo>
                  <a:lnTo>
                    <a:pt x="0" y="124460"/>
                  </a:lnTo>
                  <a:cubicBezTo>
                    <a:pt x="0" y="55880"/>
                    <a:pt x="55880" y="0"/>
                    <a:pt x="124460" y="0"/>
                  </a:cubicBezTo>
                  <a:lnTo>
                    <a:pt x="535940" y="0"/>
                  </a:lnTo>
                  <a:cubicBezTo>
                    <a:pt x="604520" y="0"/>
                    <a:pt x="660400" y="55880"/>
                    <a:pt x="660400" y="124460"/>
                  </a:cubicBezTo>
                  <a:lnTo>
                    <a:pt x="660400" y="2267903"/>
                  </a:lnTo>
                  <a:cubicBezTo>
                    <a:pt x="660400" y="2336483"/>
                    <a:pt x="604520" y="2392362"/>
                    <a:pt x="535940" y="2392362"/>
                  </a:cubicBezTo>
                  <a:close/>
                </a:path>
              </a:pathLst>
            </a:custGeom>
            <a:solidFill>
              <a:srgbClr val="5C21B5"/>
            </a:solidFill>
          </p:spPr>
        </p:sp>
      </p:grpSp>
      <p:grpSp>
        <p:nvGrpSpPr>
          <p:cNvPr id="12" name="Group 12"/>
          <p:cNvGrpSpPr>
            <a:grpSpLocks noChangeAspect="1"/>
          </p:cNvGrpSpPr>
          <p:nvPr/>
        </p:nvGrpSpPr>
        <p:grpSpPr>
          <a:xfrm>
            <a:off x="9002712" y="1294778"/>
            <a:ext cx="5246391" cy="5246370"/>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sp>
        <p:nvSpPr>
          <p:cNvPr id="14" name="TextBox 14"/>
          <p:cNvSpPr txBox="1"/>
          <p:nvPr/>
        </p:nvSpPr>
        <p:spPr>
          <a:xfrm>
            <a:off x="667970" y="7046915"/>
            <a:ext cx="13958859" cy="2663825"/>
          </a:xfrm>
          <a:prstGeom prst="rect">
            <a:avLst/>
          </a:prstGeom>
        </p:spPr>
        <p:txBody>
          <a:bodyPr lIns="0" tIns="0" rIns="0" bIns="0" rtlCol="0" anchor="t">
            <a:spAutoFit/>
          </a:bodyPr>
          <a:lstStyle/>
          <a:p>
            <a:pPr>
              <a:lnSpc>
                <a:spcPts val="13200"/>
              </a:lnSpc>
            </a:pPr>
            <a:r>
              <a:rPr lang="en-US" sz="12000" spc="-120">
                <a:solidFill>
                  <a:srgbClr val="5C21B5"/>
                </a:solidFill>
                <a:latin typeface="Poppins Bold"/>
              </a:rPr>
              <a:t>Cam Refinance</a:t>
            </a:r>
          </a:p>
          <a:p>
            <a:pPr>
              <a:lnSpc>
                <a:spcPts val="7699"/>
              </a:lnSpc>
            </a:pPr>
            <a:r>
              <a:rPr lang="en-US" sz="6999" spc="-69">
                <a:solidFill>
                  <a:srgbClr val="FDB137"/>
                </a:solidFill>
                <a:latin typeface="Poppins Bold"/>
              </a:rPr>
              <a:t>Progress Report</a:t>
            </a:r>
          </a:p>
        </p:txBody>
      </p:sp>
      <p:sp>
        <p:nvSpPr>
          <p:cNvPr id="15" name="TextBox 15"/>
          <p:cNvSpPr txBox="1"/>
          <p:nvPr/>
        </p:nvSpPr>
        <p:spPr>
          <a:xfrm>
            <a:off x="15711312" y="7949490"/>
            <a:ext cx="824236" cy="753901"/>
          </a:xfrm>
          <a:prstGeom prst="rect">
            <a:avLst/>
          </a:prstGeom>
        </p:spPr>
        <p:txBody>
          <a:bodyPr lIns="0" tIns="0" rIns="0" bIns="0" rtlCol="0" anchor="t">
            <a:spAutoFit/>
          </a:bodyPr>
          <a:lstStyle/>
          <a:p>
            <a:pPr algn="ctr">
              <a:lnSpc>
                <a:spcPts val="6000"/>
              </a:lnSpc>
            </a:pPr>
            <a:r>
              <a:rPr lang="en-US" sz="5000">
                <a:solidFill>
                  <a:srgbClr val="FDF8F4"/>
                </a:solidFill>
                <a:latin typeface="Poppins Bold"/>
              </a:rPr>
              <a:t>06</a:t>
            </a:r>
          </a:p>
        </p:txBody>
      </p:sp>
      <p:sp>
        <p:nvSpPr>
          <p:cNvPr id="16" name="TextBox 16"/>
          <p:cNvSpPr txBox="1"/>
          <p:nvPr/>
        </p:nvSpPr>
        <p:spPr>
          <a:xfrm>
            <a:off x="15711312" y="3201873"/>
            <a:ext cx="824236" cy="3759978"/>
          </a:xfrm>
          <a:prstGeom prst="rect">
            <a:avLst/>
          </a:prstGeom>
        </p:spPr>
        <p:txBody>
          <a:bodyPr lIns="0" tIns="0" rIns="0" bIns="0" rtlCol="0" anchor="t">
            <a:spAutoFit/>
          </a:bodyPr>
          <a:lstStyle/>
          <a:p>
            <a:pPr algn="ctr">
              <a:lnSpc>
                <a:spcPts val="5999"/>
              </a:lnSpc>
            </a:pPr>
            <a:r>
              <a:rPr lang="en-US" sz="4999">
                <a:solidFill>
                  <a:srgbClr val="FDF8F4"/>
                </a:solidFill>
                <a:latin typeface="Poppins Bold"/>
              </a:rPr>
              <a:t>G</a:t>
            </a:r>
          </a:p>
          <a:p>
            <a:pPr algn="ctr">
              <a:lnSpc>
                <a:spcPts val="5999"/>
              </a:lnSpc>
            </a:pPr>
            <a:r>
              <a:rPr lang="en-US" sz="4999">
                <a:solidFill>
                  <a:srgbClr val="FDF8F4"/>
                </a:solidFill>
                <a:latin typeface="Poppins Bold"/>
              </a:rPr>
              <a:t>R</a:t>
            </a:r>
          </a:p>
          <a:p>
            <a:pPr algn="ctr">
              <a:lnSpc>
                <a:spcPts val="5999"/>
              </a:lnSpc>
            </a:pPr>
            <a:r>
              <a:rPr lang="en-US" sz="4999">
                <a:solidFill>
                  <a:srgbClr val="FDF8F4"/>
                </a:solidFill>
                <a:latin typeface="Poppins Bold"/>
              </a:rPr>
              <a:t>O</a:t>
            </a:r>
          </a:p>
          <a:p>
            <a:pPr algn="ctr">
              <a:lnSpc>
                <a:spcPts val="5999"/>
              </a:lnSpc>
            </a:pPr>
            <a:r>
              <a:rPr lang="en-US" sz="4999">
                <a:solidFill>
                  <a:srgbClr val="FDF8F4"/>
                </a:solidFill>
                <a:latin typeface="Poppins Bold"/>
              </a:rPr>
              <a:t>U</a:t>
            </a:r>
          </a:p>
          <a:p>
            <a:pPr algn="ctr">
              <a:lnSpc>
                <a:spcPts val="6000"/>
              </a:lnSpc>
            </a:pPr>
            <a:r>
              <a:rPr lang="en-US" sz="5000">
                <a:solidFill>
                  <a:srgbClr val="FDF8F4"/>
                </a:solidFill>
                <a:latin typeface="Poppins Bold"/>
              </a:rPr>
              <a:t>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8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78692" y="2407394"/>
            <a:ext cx="12530617" cy="7048472"/>
          </a:xfrm>
          <a:prstGeom prst="rect">
            <a:avLst/>
          </a:prstGeom>
        </p:spPr>
      </p:pic>
      <p:sp>
        <p:nvSpPr>
          <p:cNvPr id="3" name="TextBox 3"/>
          <p:cNvSpPr txBox="1"/>
          <p:nvPr/>
        </p:nvSpPr>
        <p:spPr>
          <a:xfrm>
            <a:off x="5650733" y="467714"/>
            <a:ext cx="6536174" cy="1533525"/>
          </a:xfrm>
          <a:prstGeom prst="rect">
            <a:avLst/>
          </a:prstGeom>
        </p:spPr>
        <p:txBody>
          <a:bodyPr lIns="0" tIns="0" rIns="0" bIns="0" rtlCol="0" anchor="t">
            <a:spAutoFit/>
          </a:bodyPr>
          <a:lstStyle/>
          <a:p>
            <a:pPr algn="ctr">
              <a:lnSpc>
                <a:spcPts val="12599"/>
              </a:lnSpc>
            </a:pPr>
            <a:r>
              <a:rPr lang="en-US" sz="9000">
                <a:solidFill>
                  <a:srgbClr val="000000"/>
                </a:solidFill>
                <a:latin typeface="Canva Sans"/>
              </a:rPr>
              <a:t>For the GUI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8F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8343148">
            <a:off x="15228107" y="-231398"/>
            <a:ext cx="4783846" cy="2520197"/>
            <a:chOff x="0" y="0"/>
            <a:chExt cx="1610360" cy="848360"/>
          </a:xfrm>
        </p:grpSpPr>
        <p:sp>
          <p:nvSpPr>
            <p:cNvPr id="3" name="Freeform 3"/>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DB137"/>
            </a:solidFill>
          </p:spPr>
        </p:sp>
      </p:grpSp>
      <p:grpSp>
        <p:nvGrpSpPr>
          <p:cNvPr id="4" name="Group 4"/>
          <p:cNvGrpSpPr>
            <a:grpSpLocks noChangeAspect="1"/>
          </p:cNvGrpSpPr>
          <p:nvPr/>
        </p:nvGrpSpPr>
        <p:grpSpPr>
          <a:xfrm>
            <a:off x="13361202" y="8703391"/>
            <a:ext cx="3898098" cy="2053572"/>
            <a:chOff x="0" y="0"/>
            <a:chExt cx="1610360" cy="848360"/>
          </a:xfrm>
        </p:grpSpPr>
        <p:sp>
          <p:nvSpPr>
            <p:cNvPr id="5" name="Freeform 5"/>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grpSp>
        <p:nvGrpSpPr>
          <p:cNvPr id="6" name="Group 6"/>
          <p:cNvGrpSpPr/>
          <p:nvPr/>
        </p:nvGrpSpPr>
        <p:grpSpPr>
          <a:xfrm>
            <a:off x="14987559" y="1028700"/>
            <a:ext cx="2271741" cy="8229600"/>
            <a:chOff x="0" y="0"/>
            <a:chExt cx="660400" cy="2392363"/>
          </a:xfrm>
        </p:grpSpPr>
        <p:sp>
          <p:nvSpPr>
            <p:cNvPr id="7" name="Freeform 7"/>
            <p:cNvSpPr/>
            <p:nvPr/>
          </p:nvSpPr>
          <p:spPr>
            <a:xfrm>
              <a:off x="0" y="0"/>
              <a:ext cx="660400" cy="2392362"/>
            </a:xfrm>
            <a:custGeom>
              <a:avLst/>
              <a:gdLst/>
              <a:ahLst/>
              <a:cxnLst/>
              <a:rect l="l" t="t" r="r" b="b"/>
              <a:pathLst>
                <a:path w="660400" h="2392362">
                  <a:moveTo>
                    <a:pt x="535940" y="2392362"/>
                  </a:moveTo>
                  <a:lnTo>
                    <a:pt x="124460" y="2392362"/>
                  </a:lnTo>
                  <a:cubicBezTo>
                    <a:pt x="55880" y="2392362"/>
                    <a:pt x="0" y="2336482"/>
                    <a:pt x="0" y="2267902"/>
                  </a:cubicBezTo>
                  <a:lnTo>
                    <a:pt x="0" y="124460"/>
                  </a:lnTo>
                  <a:cubicBezTo>
                    <a:pt x="0" y="55880"/>
                    <a:pt x="55880" y="0"/>
                    <a:pt x="124460" y="0"/>
                  </a:cubicBezTo>
                  <a:lnTo>
                    <a:pt x="535940" y="0"/>
                  </a:lnTo>
                  <a:cubicBezTo>
                    <a:pt x="604520" y="0"/>
                    <a:pt x="660400" y="55880"/>
                    <a:pt x="660400" y="124460"/>
                  </a:cubicBezTo>
                  <a:lnTo>
                    <a:pt x="660400" y="2267903"/>
                  </a:lnTo>
                  <a:cubicBezTo>
                    <a:pt x="660400" y="2336483"/>
                    <a:pt x="604520" y="2392362"/>
                    <a:pt x="535940" y="2392362"/>
                  </a:cubicBezTo>
                  <a:close/>
                </a:path>
              </a:pathLst>
            </a:custGeom>
            <a:solidFill>
              <a:srgbClr val="5C21B5"/>
            </a:solidFill>
          </p:spPr>
        </p:sp>
      </p:grpSp>
      <p:sp>
        <p:nvSpPr>
          <p:cNvPr id="8" name="TextBox 8"/>
          <p:cNvSpPr txBox="1"/>
          <p:nvPr/>
        </p:nvSpPr>
        <p:spPr>
          <a:xfrm>
            <a:off x="15669773" y="7949490"/>
            <a:ext cx="888264" cy="769441"/>
          </a:xfrm>
          <a:prstGeom prst="rect">
            <a:avLst/>
          </a:prstGeom>
        </p:spPr>
        <p:txBody>
          <a:bodyPr lIns="0" tIns="0" rIns="0" bIns="0" rtlCol="0" anchor="t">
            <a:spAutoFit/>
          </a:bodyPr>
          <a:lstStyle/>
          <a:p>
            <a:pPr algn="ctr">
              <a:lnSpc>
                <a:spcPts val="6000"/>
              </a:lnSpc>
            </a:pPr>
            <a:r>
              <a:rPr lang="en-US" sz="5000" dirty="0">
                <a:solidFill>
                  <a:srgbClr val="FDF8F4"/>
                </a:solidFill>
                <a:latin typeface="Poppins Bold"/>
              </a:rPr>
              <a:t>04</a:t>
            </a:r>
          </a:p>
        </p:txBody>
      </p:sp>
      <p:sp>
        <p:nvSpPr>
          <p:cNvPr id="9" name="TextBox 9"/>
          <p:cNvSpPr txBox="1"/>
          <p:nvPr/>
        </p:nvSpPr>
        <p:spPr>
          <a:xfrm>
            <a:off x="2042010" y="1959609"/>
            <a:ext cx="10650218" cy="6453506"/>
          </a:xfrm>
          <a:prstGeom prst="rect">
            <a:avLst/>
          </a:prstGeom>
        </p:spPr>
        <p:txBody>
          <a:bodyPr lIns="0" tIns="0" rIns="0" bIns="0" rtlCol="0" anchor="t">
            <a:spAutoFit/>
          </a:bodyPr>
          <a:lstStyle/>
          <a:p>
            <a:pPr>
              <a:lnSpc>
                <a:spcPts val="9900"/>
              </a:lnSpc>
            </a:pPr>
            <a:r>
              <a:rPr lang="en-US" sz="9000" dirty="0">
                <a:solidFill>
                  <a:srgbClr val="5C21B5"/>
                </a:solidFill>
                <a:latin typeface="Poppins Bold"/>
              </a:rPr>
              <a:t>Next Step</a:t>
            </a:r>
          </a:p>
          <a:p>
            <a:pPr>
              <a:lnSpc>
                <a:spcPts val="9900"/>
              </a:lnSpc>
            </a:pPr>
            <a:endParaRPr lang="en-US" sz="9000" dirty="0">
              <a:solidFill>
                <a:srgbClr val="5C21B5"/>
              </a:solidFill>
              <a:latin typeface="Poppins Bold"/>
            </a:endParaRPr>
          </a:p>
          <a:p>
            <a:pPr marL="863595" lvl="1" indent="-431797">
              <a:lnSpc>
                <a:spcPts val="8319"/>
              </a:lnSpc>
              <a:buFont typeface="Arial"/>
              <a:buChar char="•"/>
            </a:pPr>
            <a:r>
              <a:rPr lang="en-US" sz="3999" dirty="0">
                <a:solidFill>
                  <a:srgbClr val="E95538"/>
                </a:solidFill>
                <a:latin typeface="Poppins Bold"/>
              </a:rPr>
              <a:t>Design the GUI or Website</a:t>
            </a:r>
          </a:p>
          <a:p>
            <a:pPr marL="863595" lvl="1" indent="-431797">
              <a:lnSpc>
                <a:spcPts val="8319"/>
              </a:lnSpc>
              <a:buFont typeface="Arial"/>
              <a:buChar char="•"/>
            </a:pPr>
            <a:r>
              <a:rPr lang="en-US" sz="3999" dirty="0">
                <a:solidFill>
                  <a:srgbClr val="E95538"/>
                </a:solidFill>
                <a:latin typeface="Poppins Bold"/>
              </a:rPr>
              <a:t>Provide individual code writing part</a:t>
            </a:r>
          </a:p>
          <a:p>
            <a:pPr marL="863595" lvl="1" indent="-431797">
              <a:lnSpc>
                <a:spcPts val="8319"/>
              </a:lnSpc>
              <a:buFont typeface="Arial"/>
              <a:buChar char="•"/>
            </a:pPr>
            <a:r>
              <a:rPr lang="en-US" sz="3999" dirty="0">
                <a:solidFill>
                  <a:srgbClr val="E95538"/>
                </a:solidFill>
                <a:latin typeface="Poppins Bold"/>
              </a:rPr>
              <a:t>A lot of meetings</a:t>
            </a:r>
          </a:p>
          <a:p>
            <a:pPr marL="863595" lvl="1" indent="-431797">
              <a:lnSpc>
                <a:spcPts val="8319"/>
              </a:lnSpc>
              <a:buFont typeface="Arial"/>
              <a:buChar char="•"/>
            </a:pPr>
            <a:r>
              <a:rPr lang="en-US" sz="3999" dirty="0">
                <a:solidFill>
                  <a:srgbClr val="E95538"/>
                </a:solidFill>
                <a:latin typeface="Poppins Bold"/>
              </a:rPr>
              <a:t>Code assemble</a:t>
            </a:r>
          </a:p>
        </p:txBody>
      </p:sp>
      <p:grpSp>
        <p:nvGrpSpPr>
          <p:cNvPr id="10" name="Group 10"/>
          <p:cNvGrpSpPr>
            <a:grpSpLocks noChangeAspect="1"/>
          </p:cNvGrpSpPr>
          <p:nvPr/>
        </p:nvGrpSpPr>
        <p:grpSpPr>
          <a:xfrm>
            <a:off x="-849455" y="4381601"/>
            <a:ext cx="2420543" cy="1275175"/>
            <a:chOff x="0" y="0"/>
            <a:chExt cx="1610360" cy="848360"/>
          </a:xfrm>
        </p:grpSpPr>
        <p:sp>
          <p:nvSpPr>
            <p:cNvPr id="11" name="Freeform 11"/>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C21B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822" r="10601" b="3130"/>
          <a:stretch>
            <a:fillRect/>
          </a:stretch>
        </p:blipFill>
        <p:spPr>
          <a:xfrm>
            <a:off x="0" y="0"/>
            <a:ext cx="5957322" cy="10287000"/>
          </a:xfrm>
          <a:prstGeom prst="rect">
            <a:avLst/>
          </a:prstGeom>
        </p:spPr>
      </p:pic>
      <p:sp>
        <p:nvSpPr>
          <p:cNvPr id="3" name="TextBox 3"/>
          <p:cNvSpPr txBox="1"/>
          <p:nvPr/>
        </p:nvSpPr>
        <p:spPr>
          <a:xfrm>
            <a:off x="7877092" y="4289464"/>
            <a:ext cx="7666132" cy="1272511"/>
          </a:xfrm>
          <a:prstGeom prst="rect">
            <a:avLst/>
          </a:prstGeom>
        </p:spPr>
        <p:txBody>
          <a:bodyPr lIns="0" tIns="0" rIns="0" bIns="0" rtlCol="0" anchor="t">
            <a:spAutoFit/>
          </a:bodyPr>
          <a:lstStyle/>
          <a:p>
            <a:pPr>
              <a:lnSpc>
                <a:spcPts val="9900"/>
              </a:lnSpc>
            </a:pPr>
            <a:r>
              <a:rPr lang="en-US" sz="9000">
                <a:solidFill>
                  <a:srgbClr val="FDF8F4"/>
                </a:solidFill>
                <a:latin typeface="Poppins Bold"/>
              </a:rPr>
              <a:t>Thank you</a:t>
            </a:r>
          </a:p>
        </p:txBody>
      </p:sp>
      <p:sp>
        <p:nvSpPr>
          <p:cNvPr id="4" name="TextBox 4"/>
          <p:cNvSpPr txBox="1"/>
          <p:nvPr/>
        </p:nvSpPr>
        <p:spPr>
          <a:xfrm rot="5400000">
            <a:off x="15162288" y="6346661"/>
            <a:ext cx="5333242" cy="490035"/>
          </a:xfrm>
          <a:prstGeom prst="rect">
            <a:avLst/>
          </a:prstGeom>
        </p:spPr>
        <p:txBody>
          <a:bodyPr lIns="0" tIns="0" rIns="0" bIns="0" rtlCol="0" anchor="t">
            <a:spAutoFit/>
          </a:bodyPr>
          <a:lstStyle/>
          <a:p>
            <a:pPr>
              <a:lnSpc>
                <a:spcPts val="3960"/>
              </a:lnSpc>
            </a:pPr>
            <a:r>
              <a:rPr lang="en-US" sz="3300">
                <a:solidFill>
                  <a:srgbClr val="FDF8F4"/>
                </a:solidFill>
                <a:latin typeface="Poppins Light"/>
              </a:rPr>
              <a:t>Cam refinance</a:t>
            </a:r>
          </a:p>
        </p:txBody>
      </p:sp>
      <p:grpSp>
        <p:nvGrpSpPr>
          <p:cNvPr id="5" name="Group 5"/>
          <p:cNvGrpSpPr>
            <a:grpSpLocks noChangeAspect="1"/>
          </p:cNvGrpSpPr>
          <p:nvPr/>
        </p:nvGrpSpPr>
        <p:grpSpPr>
          <a:xfrm>
            <a:off x="16279229" y="7367357"/>
            <a:ext cx="3589394" cy="1890943"/>
            <a:chOff x="0" y="0"/>
            <a:chExt cx="1610360" cy="848360"/>
          </a:xfrm>
        </p:grpSpPr>
        <p:sp>
          <p:nvSpPr>
            <p:cNvPr id="6" name="Freeform 6"/>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C21B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3496" r="33496"/>
          <a:stretch>
            <a:fillRect/>
          </a:stretch>
        </p:blipFill>
        <p:spPr>
          <a:xfrm>
            <a:off x="0" y="0"/>
            <a:ext cx="4527363" cy="10287000"/>
          </a:xfrm>
          <a:prstGeom prst="rect">
            <a:avLst/>
          </a:prstGeom>
        </p:spPr>
      </p:pic>
      <p:sp>
        <p:nvSpPr>
          <p:cNvPr id="3" name="TextBox 3"/>
          <p:cNvSpPr txBox="1"/>
          <p:nvPr/>
        </p:nvSpPr>
        <p:spPr>
          <a:xfrm>
            <a:off x="5086580" y="686118"/>
            <a:ext cx="10351594" cy="847725"/>
          </a:xfrm>
          <a:prstGeom prst="rect">
            <a:avLst/>
          </a:prstGeom>
        </p:spPr>
        <p:txBody>
          <a:bodyPr lIns="0" tIns="0" rIns="0" bIns="0" rtlCol="0" anchor="t">
            <a:spAutoFit/>
          </a:bodyPr>
          <a:lstStyle/>
          <a:p>
            <a:pPr>
              <a:lnSpc>
                <a:spcPts val="6599"/>
              </a:lnSpc>
            </a:pPr>
            <a:r>
              <a:rPr lang="en-US" sz="5999">
                <a:solidFill>
                  <a:srgbClr val="FDF8F4"/>
                </a:solidFill>
                <a:latin typeface="Poppins Bold"/>
              </a:rPr>
              <a:t>Group members </a:t>
            </a:r>
          </a:p>
        </p:txBody>
      </p:sp>
      <p:sp>
        <p:nvSpPr>
          <p:cNvPr id="4" name="TextBox 4"/>
          <p:cNvSpPr txBox="1"/>
          <p:nvPr/>
        </p:nvSpPr>
        <p:spPr>
          <a:xfrm rot="5400000">
            <a:off x="13844954" y="5843954"/>
            <a:ext cx="6338657" cy="490035"/>
          </a:xfrm>
          <a:prstGeom prst="rect">
            <a:avLst/>
          </a:prstGeom>
        </p:spPr>
        <p:txBody>
          <a:bodyPr lIns="0" tIns="0" rIns="0" bIns="0" rtlCol="0" anchor="t">
            <a:spAutoFit/>
          </a:bodyPr>
          <a:lstStyle/>
          <a:p>
            <a:pPr algn="r">
              <a:lnSpc>
                <a:spcPts val="3960"/>
              </a:lnSpc>
            </a:pPr>
            <a:r>
              <a:rPr lang="en-US" sz="3300">
                <a:solidFill>
                  <a:srgbClr val="FDF8F4"/>
                </a:solidFill>
                <a:latin typeface="Poppins Light Bold"/>
              </a:rPr>
              <a:t>Cam refinance </a:t>
            </a:r>
            <a:r>
              <a:rPr lang="en-US" sz="3300">
                <a:solidFill>
                  <a:srgbClr val="FDF8F4"/>
                </a:solidFill>
                <a:latin typeface="Poppins Light"/>
              </a:rPr>
              <a:t>Group 6</a:t>
            </a:r>
          </a:p>
        </p:txBody>
      </p:sp>
      <p:grpSp>
        <p:nvGrpSpPr>
          <p:cNvPr id="5" name="Group 5"/>
          <p:cNvGrpSpPr>
            <a:grpSpLocks noChangeAspect="1"/>
          </p:cNvGrpSpPr>
          <p:nvPr/>
        </p:nvGrpSpPr>
        <p:grpSpPr>
          <a:xfrm>
            <a:off x="16279229" y="1028700"/>
            <a:ext cx="3589394" cy="1890943"/>
            <a:chOff x="0" y="0"/>
            <a:chExt cx="1610360" cy="848360"/>
          </a:xfrm>
        </p:grpSpPr>
        <p:sp>
          <p:nvSpPr>
            <p:cNvPr id="6" name="Freeform 6"/>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grpSp>
        <p:nvGrpSpPr>
          <p:cNvPr id="7" name="Group 7"/>
          <p:cNvGrpSpPr/>
          <p:nvPr/>
        </p:nvGrpSpPr>
        <p:grpSpPr>
          <a:xfrm>
            <a:off x="5086580" y="1886268"/>
            <a:ext cx="5821321" cy="1218124"/>
            <a:chOff x="0" y="0"/>
            <a:chExt cx="7761761" cy="1624165"/>
          </a:xfrm>
        </p:grpSpPr>
        <p:sp>
          <p:nvSpPr>
            <p:cNvPr id="8" name="TextBox 8"/>
            <p:cNvSpPr txBox="1"/>
            <p:nvPr/>
          </p:nvSpPr>
          <p:spPr>
            <a:xfrm>
              <a:off x="0" y="800782"/>
              <a:ext cx="7761761" cy="823383"/>
            </a:xfrm>
            <a:prstGeom prst="rect">
              <a:avLst/>
            </a:prstGeom>
          </p:spPr>
          <p:txBody>
            <a:bodyPr lIns="0" tIns="0" rIns="0" bIns="0" rtlCol="0" anchor="t">
              <a:spAutoFit/>
            </a:bodyPr>
            <a:lstStyle/>
            <a:p>
              <a:pPr algn="l">
                <a:lnSpc>
                  <a:spcPts val="4999"/>
                </a:lnSpc>
              </a:pPr>
              <a:r>
                <a:rPr lang="en-US" sz="3999" spc="399">
                  <a:solidFill>
                    <a:srgbClr val="FFFFFF"/>
                  </a:solidFill>
                  <a:latin typeface="League Spartan"/>
                </a:rPr>
                <a:t>KOH TITO</a:t>
              </a:r>
            </a:p>
          </p:txBody>
        </p:sp>
        <p:sp>
          <p:nvSpPr>
            <p:cNvPr id="9" name="TextBox 9"/>
            <p:cNvSpPr txBox="1"/>
            <p:nvPr/>
          </p:nvSpPr>
          <p:spPr>
            <a:xfrm>
              <a:off x="0" y="-19050"/>
              <a:ext cx="7761761" cy="567690"/>
            </a:xfrm>
            <a:prstGeom prst="rect">
              <a:avLst/>
            </a:prstGeom>
          </p:spPr>
          <p:txBody>
            <a:bodyPr lIns="0" tIns="0" rIns="0" bIns="0" rtlCol="0" anchor="t">
              <a:spAutoFit/>
            </a:bodyPr>
            <a:lstStyle/>
            <a:p>
              <a:pPr algn="l">
                <a:lnSpc>
                  <a:spcPts val="3375"/>
                </a:lnSpc>
              </a:pPr>
              <a:r>
                <a:rPr lang="en-US" sz="2700" spc="270">
                  <a:solidFill>
                    <a:srgbClr val="FFFFFF"/>
                  </a:solidFill>
                  <a:latin typeface="Roboto Bold"/>
                </a:rPr>
                <a:t>ID: E20200353</a:t>
              </a:r>
            </a:p>
          </p:txBody>
        </p:sp>
      </p:grpSp>
      <p:grpSp>
        <p:nvGrpSpPr>
          <p:cNvPr id="10" name="Group 10"/>
          <p:cNvGrpSpPr/>
          <p:nvPr/>
        </p:nvGrpSpPr>
        <p:grpSpPr>
          <a:xfrm>
            <a:off x="5086580" y="3456817"/>
            <a:ext cx="5821321" cy="1218124"/>
            <a:chOff x="0" y="0"/>
            <a:chExt cx="7761761" cy="1624165"/>
          </a:xfrm>
        </p:grpSpPr>
        <p:sp>
          <p:nvSpPr>
            <p:cNvPr id="11" name="TextBox 11"/>
            <p:cNvSpPr txBox="1"/>
            <p:nvPr/>
          </p:nvSpPr>
          <p:spPr>
            <a:xfrm>
              <a:off x="0" y="800782"/>
              <a:ext cx="7761761" cy="823383"/>
            </a:xfrm>
            <a:prstGeom prst="rect">
              <a:avLst/>
            </a:prstGeom>
          </p:spPr>
          <p:txBody>
            <a:bodyPr lIns="0" tIns="0" rIns="0" bIns="0" rtlCol="0" anchor="t">
              <a:spAutoFit/>
            </a:bodyPr>
            <a:lstStyle/>
            <a:p>
              <a:pPr algn="l">
                <a:lnSpc>
                  <a:spcPts val="4999"/>
                </a:lnSpc>
              </a:pPr>
              <a:r>
                <a:rPr lang="en-US" sz="3999" spc="399">
                  <a:solidFill>
                    <a:srgbClr val="FFFFFF"/>
                  </a:solidFill>
                  <a:latin typeface="League Spartan"/>
                </a:rPr>
                <a:t>LAY CHHAY</a:t>
              </a:r>
            </a:p>
          </p:txBody>
        </p:sp>
        <p:sp>
          <p:nvSpPr>
            <p:cNvPr id="12" name="TextBox 12"/>
            <p:cNvSpPr txBox="1"/>
            <p:nvPr/>
          </p:nvSpPr>
          <p:spPr>
            <a:xfrm>
              <a:off x="0" y="-19050"/>
              <a:ext cx="7761761" cy="567690"/>
            </a:xfrm>
            <a:prstGeom prst="rect">
              <a:avLst/>
            </a:prstGeom>
          </p:spPr>
          <p:txBody>
            <a:bodyPr lIns="0" tIns="0" rIns="0" bIns="0" rtlCol="0" anchor="t">
              <a:spAutoFit/>
            </a:bodyPr>
            <a:lstStyle/>
            <a:p>
              <a:pPr algn="l">
                <a:lnSpc>
                  <a:spcPts val="3375"/>
                </a:lnSpc>
              </a:pPr>
              <a:r>
                <a:rPr lang="en-US" sz="2700" spc="270">
                  <a:solidFill>
                    <a:srgbClr val="FFFFFF"/>
                  </a:solidFill>
                  <a:latin typeface="Roboto Bold"/>
                </a:rPr>
                <a:t>ID: E20200054</a:t>
              </a:r>
            </a:p>
          </p:txBody>
        </p:sp>
      </p:grpSp>
      <p:grpSp>
        <p:nvGrpSpPr>
          <p:cNvPr id="13" name="Group 13"/>
          <p:cNvGrpSpPr/>
          <p:nvPr/>
        </p:nvGrpSpPr>
        <p:grpSpPr>
          <a:xfrm>
            <a:off x="5086580" y="5027366"/>
            <a:ext cx="5821321" cy="1218124"/>
            <a:chOff x="0" y="0"/>
            <a:chExt cx="7761761" cy="1624165"/>
          </a:xfrm>
        </p:grpSpPr>
        <p:sp>
          <p:nvSpPr>
            <p:cNvPr id="14" name="TextBox 14"/>
            <p:cNvSpPr txBox="1"/>
            <p:nvPr/>
          </p:nvSpPr>
          <p:spPr>
            <a:xfrm>
              <a:off x="0" y="800782"/>
              <a:ext cx="7761761" cy="823383"/>
            </a:xfrm>
            <a:prstGeom prst="rect">
              <a:avLst/>
            </a:prstGeom>
          </p:spPr>
          <p:txBody>
            <a:bodyPr lIns="0" tIns="0" rIns="0" bIns="0" rtlCol="0" anchor="t">
              <a:spAutoFit/>
            </a:bodyPr>
            <a:lstStyle/>
            <a:p>
              <a:pPr algn="l">
                <a:lnSpc>
                  <a:spcPts val="4999"/>
                </a:lnSpc>
              </a:pPr>
              <a:r>
                <a:rPr lang="en-US" sz="3999" spc="399">
                  <a:solidFill>
                    <a:srgbClr val="FFFFFF"/>
                  </a:solidFill>
                  <a:latin typeface="League Spartan"/>
                </a:rPr>
                <a:t>DORN DAWIN</a:t>
              </a:r>
            </a:p>
          </p:txBody>
        </p:sp>
        <p:sp>
          <p:nvSpPr>
            <p:cNvPr id="15" name="TextBox 15"/>
            <p:cNvSpPr txBox="1"/>
            <p:nvPr/>
          </p:nvSpPr>
          <p:spPr>
            <a:xfrm>
              <a:off x="0" y="-19050"/>
              <a:ext cx="7761761" cy="567690"/>
            </a:xfrm>
            <a:prstGeom prst="rect">
              <a:avLst/>
            </a:prstGeom>
          </p:spPr>
          <p:txBody>
            <a:bodyPr lIns="0" tIns="0" rIns="0" bIns="0" rtlCol="0" anchor="t">
              <a:spAutoFit/>
            </a:bodyPr>
            <a:lstStyle/>
            <a:p>
              <a:pPr algn="l">
                <a:lnSpc>
                  <a:spcPts val="3375"/>
                </a:lnSpc>
              </a:pPr>
              <a:r>
                <a:rPr lang="en-US" sz="2700" spc="270">
                  <a:solidFill>
                    <a:srgbClr val="FFFFFF"/>
                  </a:solidFill>
                  <a:latin typeface="Roboto Bold"/>
                </a:rPr>
                <a:t>ID: E20200129</a:t>
              </a:r>
            </a:p>
          </p:txBody>
        </p:sp>
      </p:grpSp>
      <p:grpSp>
        <p:nvGrpSpPr>
          <p:cNvPr id="16" name="Group 16"/>
          <p:cNvGrpSpPr/>
          <p:nvPr/>
        </p:nvGrpSpPr>
        <p:grpSpPr>
          <a:xfrm>
            <a:off x="5086580" y="6597915"/>
            <a:ext cx="5821321" cy="1218124"/>
            <a:chOff x="0" y="0"/>
            <a:chExt cx="7761761" cy="1624165"/>
          </a:xfrm>
        </p:grpSpPr>
        <p:sp>
          <p:nvSpPr>
            <p:cNvPr id="17" name="TextBox 17"/>
            <p:cNvSpPr txBox="1"/>
            <p:nvPr/>
          </p:nvSpPr>
          <p:spPr>
            <a:xfrm>
              <a:off x="0" y="800782"/>
              <a:ext cx="7761761" cy="823383"/>
            </a:xfrm>
            <a:prstGeom prst="rect">
              <a:avLst/>
            </a:prstGeom>
          </p:spPr>
          <p:txBody>
            <a:bodyPr lIns="0" tIns="0" rIns="0" bIns="0" rtlCol="0" anchor="t">
              <a:spAutoFit/>
            </a:bodyPr>
            <a:lstStyle/>
            <a:p>
              <a:pPr algn="l">
                <a:lnSpc>
                  <a:spcPts val="4999"/>
                </a:lnSpc>
              </a:pPr>
              <a:r>
                <a:rPr lang="en-US" sz="3999" spc="399">
                  <a:solidFill>
                    <a:srgbClr val="FFFFFF"/>
                  </a:solidFill>
                  <a:latin typeface="League Spartan"/>
                </a:rPr>
                <a:t>LAB THAVRITH</a:t>
              </a:r>
            </a:p>
          </p:txBody>
        </p:sp>
        <p:sp>
          <p:nvSpPr>
            <p:cNvPr id="18" name="TextBox 18"/>
            <p:cNvSpPr txBox="1"/>
            <p:nvPr/>
          </p:nvSpPr>
          <p:spPr>
            <a:xfrm>
              <a:off x="0" y="-19050"/>
              <a:ext cx="7761761" cy="567690"/>
            </a:xfrm>
            <a:prstGeom prst="rect">
              <a:avLst/>
            </a:prstGeom>
          </p:spPr>
          <p:txBody>
            <a:bodyPr lIns="0" tIns="0" rIns="0" bIns="0" rtlCol="0" anchor="t">
              <a:spAutoFit/>
            </a:bodyPr>
            <a:lstStyle/>
            <a:p>
              <a:pPr algn="l">
                <a:lnSpc>
                  <a:spcPts val="3375"/>
                </a:lnSpc>
              </a:pPr>
              <a:r>
                <a:rPr lang="en-US" sz="2700" spc="270">
                  <a:solidFill>
                    <a:srgbClr val="FFFFFF"/>
                  </a:solidFill>
                  <a:latin typeface="Roboto Bold"/>
                </a:rPr>
                <a:t>ID: E20200014</a:t>
              </a:r>
            </a:p>
          </p:txBody>
        </p:sp>
      </p:grpSp>
      <p:grpSp>
        <p:nvGrpSpPr>
          <p:cNvPr id="19" name="Group 19"/>
          <p:cNvGrpSpPr/>
          <p:nvPr/>
        </p:nvGrpSpPr>
        <p:grpSpPr>
          <a:xfrm>
            <a:off x="5086580" y="8168464"/>
            <a:ext cx="5821321" cy="1218124"/>
            <a:chOff x="0" y="0"/>
            <a:chExt cx="7761761" cy="1624165"/>
          </a:xfrm>
        </p:grpSpPr>
        <p:sp>
          <p:nvSpPr>
            <p:cNvPr id="20" name="TextBox 20"/>
            <p:cNvSpPr txBox="1"/>
            <p:nvPr/>
          </p:nvSpPr>
          <p:spPr>
            <a:xfrm>
              <a:off x="0" y="800782"/>
              <a:ext cx="7761761" cy="823383"/>
            </a:xfrm>
            <a:prstGeom prst="rect">
              <a:avLst/>
            </a:prstGeom>
          </p:spPr>
          <p:txBody>
            <a:bodyPr lIns="0" tIns="0" rIns="0" bIns="0" rtlCol="0" anchor="t">
              <a:spAutoFit/>
            </a:bodyPr>
            <a:lstStyle/>
            <a:p>
              <a:pPr algn="l">
                <a:lnSpc>
                  <a:spcPts val="4999"/>
                </a:lnSpc>
              </a:pPr>
              <a:r>
                <a:rPr lang="en-US" sz="3999" spc="399">
                  <a:solidFill>
                    <a:srgbClr val="FFFFFF"/>
                  </a:solidFill>
                  <a:latin typeface="League Spartan"/>
                </a:rPr>
                <a:t>HUN SOKRARITH</a:t>
              </a:r>
            </a:p>
          </p:txBody>
        </p:sp>
        <p:sp>
          <p:nvSpPr>
            <p:cNvPr id="21" name="TextBox 21"/>
            <p:cNvSpPr txBox="1"/>
            <p:nvPr/>
          </p:nvSpPr>
          <p:spPr>
            <a:xfrm>
              <a:off x="0" y="-19050"/>
              <a:ext cx="7761761" cy="567690"/>
            </a:xfrm>
            <a:prstGeom prst="rect">
              <a:avLst/>
            </a:prstGeom>
          </p:spPr>
          <p:txBody>
            <a:bodyPr lIns="0" tIns="0" rIns="0" bIns="0" rtlCol="0" anchor="t">
              <a:spAutoFit/>
            </a:bodyPr>
            <a:lstStyle/>
            <a:p>
              <a:pPr algn="l">
                <a:lnSpc>
                  <a:spcPts val="3375"/>
                </a:lnSpc>
              </a:pPr>
              <a:r>
                <a:rPr lang="en-US" sz="2700" spc="270">
                  <a:solidFill>
                    <a:srgbClr val="FFFFFF"/>
                  </a:solidFill>
                  <a:latin typeface="Roboto Bold"/>
                </a:rPr>
                <a:t>ID: E20201218</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B1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104" b="3290"/>
          <a:stretch>
            <a:fillRect/>
          </a:stretch>
        </p:blipFill>
        <p:spPr>
          <a:xfrm>
            <a:off x="10281782" y="0"/>
            <a:ext cx="8006218" cy="10287000"/>
          </a:xfrm>
          <a:prstGeom prst="rect">
            <a:avLst/>
          </a:prstGeom>
        </p:spPr>
      </p:pic>
      <p:grpSp>
        <p:nvGrpSpPr>
          <p:cNvPr id="3" name="Group 3"/>
          <p:cNvGrpSpPr>
            <a:grpSpLocks noChangeAspect="1"/>
          </p:cNvGrpSpPr>
          <p:nvPr/>
        </p:nvGrpSpPr>
        <p:grpSpPr>
          <a:xfrm rot="8716991">
            <a:off x="-1363223" y="-60570"/>
            <a:ext cx="4783846" cy="2520197"/>
            <a:chOff x="0" y="0"/>
            <a:chExt cx="1610360" cy="848360"/>
          </a:xfrm>
        </p:grpSpPr>
        <p:sp>
          <p:nvSpPr>
            <p:cNvPr id="4" name="Freeform 4"/>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DF8F4"/>
            </a:solidFill>
          </p:spPr>
        </p:sp>
      </p:grpSp>
      <p:sp>
        <p:nvSpPr>
          <p:cNvPr id="5" name="TextBox 5"/>
          <p:cNvSpPr txBox="1"/>
          <p:nvPr/>
        </p:nvSpPr>
        <p:spPr>
          <a:xfrm>
            <a:off x="0" y="3102610"/>
            <a:ext cx="10281782" cy="5495094"/>
          </a:xfrm>
          <a:prstGeom prst="rect">
            <a:avLst/>
          </a:prstGeom>
        </p:spPr>
        <p:txBody>
          <a:bodyPr lIns="0" tIns="0" rIns="0" bIns="0" rtlCol="0" anchor="t">
            <a:spAutoFit/>
          </a:bodyPr>
          <a:lstStyle/>
          <a:p>
            <a:pPr algn="ctr">
              <a:lnSpc>
                <a:spcPts val="7699"/>
              </a:lnSpc>
            </a:pPr>
            <a:r>
              <a:rPr lang="en-US" sz="6999" dirty="0">
                <a:solidFill>
                  <a:srgbClr val="5C21B5"/>
                </a:solidFill>
                <a:latin typeface="Poppins Bold"/>
              </a:rPr>
              <a:t>Progress Table</a:t>
            </a:r>
          </a:p>
          <a:p>
            <a:pPr>
              <a:lnSpc>
                <a:spcPts val="7699"/>
              </a:lnSpc>
            </a:pPr>
            <a:endParaRPr lang="en-US" sz="6999" dirty="0">
              <a:solidFill>
                <a:srgbClr val="5C21B5"/>
              </a:solidFill>
              <a:latin typeface="Poppins Bold"/>
            </a:endParaRPr>
          </a:p>
          <a:p>
            <a:pPr marL="1174750" lvl="1" indent="-742950">
              <a:lnSpc>
                <a:spcPts val="6960"/>
              </a:lnSpc>
              <a:buFont typeface="+mj-lt"/>
              <a:buAutoNum type="arabicPeriod"/>
            </a:pPr>
            <a:r>
              <a:rPr lang="en-US" sz="4000" dirty="0">
                <a:solidFill>
                  <a:srgbClr val="5C21B5"/>
                </a:solidFill>
                <a:latin typeface="Poppins Bold"/>
              </a:rPr>
              <a:t>About Bank Information</a:t>
            </a:r>
          </a:p>
          <a:p>
            <a:pPr marL="1174750" lvl="1" indent="-742950">
              <a:lnSpc>
                <a:spcPts val="6960"/>
              </a:lnSpc>
              <a:buFont typeface="+mj-lt"/>
              <a:buAutoNum type="arabicPeriod"/>
            </a:pPr>
            <a:r>
              <a:rPr lang="en-US" sz="4000" dirty="0">
                <a:solidFill>
                  <a:srgbClr val="5C21B5"/>
                </a:solidFill>
                <a:latin typeface="Poppins Bold"/>
              </a:rPr>
              <a:t>About Selling House Information</a:t>
            </a:r>
          </a:p>
          <a:p>
            <a:pPr marL="1174750" lvl="1" indent="-742950">
              <a:lnSpc>
                <a:spcPts val="6960"/>
              </a:lnSpc>
              <a:buFont typeface="+mj-lt"/>
              <a:buAutoNum type="arabicPeriod"/>
            </a:pPr>
            <a:r>
              <a:rPr lang="en-US" sz="4000" dirty="0">
                <a:solidFill>
                  <a:srgbClr val="5C21B5"/>
                </a:solidFill>
                <a:latin typeface="Poppins Bold"/>
              </a:rPr>
              <a:t>Project's flow</a:t>
            </a:r>
          </a:p>
          <a:p>
            <a:pPr marL="1174750" lvl="1" indent="-742950">
              <a:lnSpc>
                <a:spcPts val="6960"/>
              </a:lnSpc>
              <a:buFont typeface="+mj-lt"/>
              <a:buAutoNum type="arabicPeriod"/>
            </a:pPr>
            <a:r>
              <a:rPr lang="en-US" sz="4000" dirty="0">
                <a:solidFill>
                  <a:srgbClr val="5C21B5"/>
                </a:solidFill>
                <a:latin typeface="Poppins Bold"/>
              </a:rPr>
              <a:t>Next Step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8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616665" cy="10287000"/>
            <a:chOff x="0" y="0"/>
            <a:chExt cx="10155554" cy="13716000"/>
          </a:xfrm>
        </p:grpSpPr>
        <p:pic>
          <p:nvPicPr>
            <p:cNvPr id="3" name="Picture 3"/>
            <p:cNvPicPr>
              <a:picLocks noChangeAspect="1"/>
            </p:cNvPicPr>
            <p:nvPr/>
          </p:nvPicPr>
          <p:blipFill>
            <a:blip r:embed="rId2"/>
            <a:srcRect l="2705" r="2705"/>
            <a:stretch>
              <a:fillRect/>
            </a:stretch>
          </p:blipFill>
          <p:spPr>
            <a:xfrm>
              <a:off x="0" y="0"/>
              <a:ext cx="10155554" cy="6858000"/>
            </a:xfrm>
            <a:prstGeom prst="rect">
              <a:avLst/>
            </a:prstGeom>
          </p:spPr>
        </p:pic>
        <p:pic>
          <p:nvPicPr>
            <p:cNvPr id="4" name="Picture 4"/>
            <p:cNvPicPr>
              <a:picLocks noChangeAspect="1"/>
            </p:cNvPicPr>
            <p:nvPr/>
          </p:nvPicPr>
          <p:blipFill>
            <a:blip r:embed="rId3"/>
            <a:srcRect t="3859" b="6101"/>
            <a:stretch>
              <a:fillRect/>
            </a:stretch>
          </p:blipFill>
          <p:spPr>
            <a:xfrm>
              <a:off x="0" y="6858000"/>
              <a:ext cx="10155554" cy="6858000"/>
            </a:xfrm>
            <a:prstGeom prst="rect">
              <a:avLst/>
            </a:prstGeom>
          </p:spPr>
        </p:pic>
      </p:grpSp>
      <p:grpSp>
        <p:nvGrpSpPr>
          <p:cNvPr id="5" name="Group 5"/>
          <p:cNvGrpSpPr>
            <a:grpSpLocks noChangeAspect="1"/>
          </p:cNvGrpSpPr>
          <p:nvPr/>
        </p:nvGrpSpPr>
        <p:grpSpPr>
          <a:xfrm rot="-8343148">
            <a:off x="15228107" y="-231398"/>
            <a:ext cx="4783846" cy="2520197"/>
            <a:chOff x="0" y="0"/>
            <a:chExt cx="1610360" cy="848360"/>
          </a:xfrm>
        </p:grpSpPr>
        <p:sp>
          <p:nvSpPr>
            <p:cNvPr id="6" name="Freeform 6"/>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DB137"/>
            </a:solidFill>
          </p:spPr>
        </p:sp>
      </p:grpSp>
      <p:grpSp>
        <p:nvGrpSpPr>
          <p:cNvPr id="7" name="Group 7"/>
          <p:cNvGrpSpPr>
            <a:grpSpLocks noChangeAspect="1"/>
          </p:cNvGrpSpPr>
          <p:nvPr/>
        </p:nvGrpSpPr>
        <p:grpSpPr>
          <a:xfrm>
            <a:off x="13361202" y="8703391"/>
            <a:ext cx="3898098" cy="2053572"/>
            <a:chOff x="0" y="0"/>
            <a:chExt cx="1610360" cy="848360"/>
          </a:xfrm>
        </p:grpSpPr>
        <p:sp>
          <p:nvSpPr>
            <p:cNvPr id="8" name="Freeform 8"/>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grpSp>
        <p:nvGrpSpPr>
          <p:cNvPr id="9" name="Group 9"/>
          <p:cNvGrpSpPr/>
          <p:nvPr/>
        </p:nvGrpSpPr>
        <p:grpSpPr>
          <a:xfrm>
            <a:off x="14987559" y="1028700"/>
            <a:ext cx="2271741" cy="8229600"/>
            <a:chOff x="0" y="0"/>
            <a:chExt cx="660400" cy="2392363"/>
          </a:xfrm>
        </p:grpSpPr>
        <p:sp>
          <p:nvSpPr>
            <p:cNvPr id="10" name="Freeform 10"/>
            <p:cNvSpPr/>
            <p:nvPr/>
          </p:nvSpPr>
          <p:spPr>
            <a:xfrm>
              <a:off x="0" y="0"/>
              <a:ext cx="660400" cy="2392362"/>
            </a:xfrm>
            <a:custGeom>
              <a:avLst/>
              <a:gdLst/>
              <a:ahLst/>
              <a:cxnLst/>
              <a:rect l="l" t="t" r="r" b="b"/>
              <a:pathLst>
                <a:path w="660400" h="2392362">
                  <a:moveTo>
                    <a:pt x="535940" y="2392362"/>
                  </a:moveTo>
                  <a:lnTo>
                    <a:pt x="124460" y="2392362"/>
                  </a:lnTo>
                  <a:cubicBezTo>
                    <a:pt x="55880" y="2392362"/>
                    <a:pt x="0" y="2336482"/>
                    <a:pt x="0" y="2267902"/>
                  </a:cubicBezTo>
                  <a:lnTo>
                    <a:pt x="0" y="124460"/>
                  </a:lnTo>
                  <a:cubicBezTo>
                    <a:pt x="0" y="55880"/>
                    <a:pt x="55880" y="0"/>
                    <a:pt x="124460" y="0"/>
                  </a:cubicBezTo>
                  <a:lnTo>
                    <a:pt x="535940" y="0"/>
                  </a:lnTo>
                  <a:cubicBezTo>
                    <a:pt x="604520" y="0"/>
                    <a:pt x="660400" y="55880"/>
                    <a:pt x="660400" y="124460"/>
                  </a:cubicBezTo>
                  <a:lnTo>
                    <a:pt x="660400" y="2267903"/>
                  </a:lnTo>
                  <a:cubicBezTo>
                    <a:pt x="660400" y="2336483"/>
                    <a:pt x="604520" y="2392362"/>
                    <a:pt x="535940" y="2392362"/>
                  </a:cubicBezTo>
                  <a:close/>
                </a:path>
              </a:pathLst>
            </a:custGeom>
            <a:solidFill>
              <a:srgbClr val="5C21B5"/>
            </a:solidFill>
          </p:spPr>
        </p:sp>
      </p:grpSp>
      <p:sp>
        <p:nvSpPr>
          <p:cNvPr id="11" name="TextBox 11"/>
          <p:cNvSpPr txBox="1"/>
          <p:nvPr/>
        </p:nvSpPr>
        <p:spPr>
          <a:xfrm>
            <a:off x="15679298" y="7949490"/>
            <a:ext cx="888264" cy="753901"/>
          </a:xfrm>
          <a:prstGeom prst="rect">
            <a:avLst/>
          </a:prstGeom>
        </p:spPr>
        <p:txBody>
          <a:bodyPr lIns="0" tIns="0" rIns="0" bIns="0" rtlCol="0" anchor="t">
            <a:spAutoFit/>
          </a:bodyPr>
          <a:lstStyle/>
          <a:p>
            <a:pPr algn="ctr">
              <a:lnSpc>
                <a:spcPts val="6000"/>
              </a:lnSpc>
            </a:pPr>
            <a:r>
              <a:rPr lang="en-US" sz="5000">
                <a:solidFill>
                  <a:srgbClr val="FDF8F4"/>
                </a:solidFill>
                <a:latin typeface="Poppins Bold"/>
              </a:rPr>
              <a:t>01</a:t>
            </a:r>
          </a:p>
        </p:txBody>
      </p:sp>
      <p:grpSp>
        <p:nvGrpSpPr>
          <p:cNvPr id="12" name="Group 12"/>
          <p:cNvGrpSpPr/>
          <p:nvPr/>
        </p:nvGrpSpPr>
        <p:grpSpPr>
          <a:xfrm>
            <a:off x="8184844" y="1697318"/>
            <a:ext cx="6234537" cy="6252172"/>
            <a:chOff x="0" y="0"/>
            <a:chExt cx="8312716" cy="8336230"/>
          </a:xfrm>
        </p:grpSpPr>
        <p:sp>
          <p:nvSpPr>
            <p:cNvPr id="13" name="TextBox 13"/>
            <p:cNvSpPr txBox="1"/>
            <p:nvPr/>
          </p:nvSpPr>
          <p:spPr>
            <a:xfrm>
              <a:off x="0" y="1233755"/>
              <a:ext cx="8312716" cy="7102475"/>
            </a:xfrm>
            <a:prstGeom prst="rect">
              <a:avLst/>
            </a:prstGeom>
          </p:spPr>
          <p:txBody>
            <a:bodyPr lIns="0" tIns="0" rIns="0" bIns="0" rtlCol="0" anchor="t">
              <a:spAutoFit/>
            </a:bodyPr>
            <a:lstStyle/>
            <a:p>
              <a:pPr>
                <a:lnSpc>
                  <a:spcPts val="3899"/>
                </a:lnSpc>
              </a:pPr>
              <a:r>
                <a:rPr lang="en-US" sz="2999">
                  <a:solidFill>
                    <a:srgbClr val="5C21B5"/>
                  </a:solidFill>
                  <a:latin typeface="Poppins Light"/>
                </a:rPr>
                <a:t>Our team has split into 2 teams in order to gather some information for this project. First thing we do is to collect as much as information related to home loan from various bank. </a:t>
              </a:r>
            </a:p>
            <a:p>
              <a:pPr>
                <a:lnSpc>
                  <a:spcPts val="3899"/>
                </a:lnSpc>
              </a:pPr>
              <a:endParaRPr lang="en-US" sz="2999">
                <a:solidFill>
                  <a:srgbClr val="5C21B5"/>
                </a:solidFill>
                <a:latin typeface="Poppins Light"/>
              </a:endParaRPr>
            </a:p>
            <a:p>
              <a:pPr>
                <a:lnSpc>
                  <a:spcPts val="3899"/>
                </a:lnSpc>
              </a:pPr>
              <a:endParaRPr lang="en-US" sz="2999">
                <a:solidFill>
                  <a:srgbClr val="5C21B5"/>
                </a:solidFill>
                <a:latin typeface="Poppins Light"/>
              </a:endParaRPr>
            </a:p>
            <a:p>
              <a:pPr>
                <a:lnSpc>
                  <a:spcPts val="3899"/>
                </a:lnSpc>
              </a:pPr>
              <a:r>
                <a:rPr lang="en-US" sz="2999">
                  <a:solidFill>
                    <a:srgbClr val="5C21B5"/>
                  </a:solidFill>
                  <a:latin typeface="Poppins Light"/>
                </a:rPr>
                <a:t>LAY Chhay, HUN Sokrarith and DORN Dawin have found some of the important information.</a:t>
              </a:r>
            </a:p>
          </p:txBody>
        </p:sp>
        <p:sp>
          <p:nvSpPr>
            <p:cNvPr id="14" name="TextBox 14"/>
            <p:cNvSpPr txBox="1"/>
            <p:nvPr/>
          </p:nvSpPr>
          <p:spPr>
            <a:xfrm>
              <a:off x="0" y="0"/>
              <a:ext cx="8312716" cy="800100"/>
            </a:xfrm>
            <a:prstGeom prst="rect">
              <a:avLst/>
            </a:prstGeom>
          </p:spPr>
          <p:txBody>
            <a:bodyPr lIns="0" tIns="0" rIns="0" bIns="0" rtlCol="0" anchor="t">
              <a:spAutoFit/>
            </a:bodyPr>
            <a:lstStyle/>
            <a:p>
              <a:pPr>
                <a:lnSpc>
                  <a:spcPts val="4799"/>
                </a:lnSpc>
              </a:pPr>
              <a:r>
                <a:rPr lang="en-US" sz="3999">
                  <a:solidFill>
                    <a:srgbClr val="5C21B5"/>
                  </a:solidFill>
                  <a:latin typeface="Poppins Light Bold"/>
                </a:rPr>
                <a:t>About Bank Information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8F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319427">
            <a:off x="14423245" y="7998202"/>
            <a:ext cx="4783846" cy="2520197"/>
            <a:chOff x="0" y="0"/>
            <a:chExt cx="1610360" cy="848360"/>
          </a:xfrm>
        </p:grpSpPr>
        <p:sp>
          <p:nvSpPr>
            <p:cNvPr id="3" name="Freeform 3"/>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DB137"/>
            </a:solidFill>
          </p:spPr>
        </p:sp>
      </p:grpSp>
      <p:sp>
        <p:nvSpPr>
          <p:cNvPr id="4" name="TextBox 4"/>
          <p:cNvSpPr txBox="1"/>
          <p:nvPr/>
        </p:nvSpPr>
        <p:spPr>
          <a:xfrm>
            <a:off x="2952038" y="454025"/>
            <a:ext cx="11823602" cy="574675"/>
          </a:xfrm>
          <a:prstGeom prst="rect">
            <a:avLst/>
          </a:prstGeom>
        </p:spPr>
        <p:txBody>
          <a:bodyPr lIns="0" tIns="0" rIns="0" bIns="0" rtlCol="0" anchor="t">
            <a:spAutoFit/>
          </a:bodyPr>
          <a:lstStyle/>
          <a:p>
            <a:pPr>
              <a:lnSpc>
                <a:spcPts val="4400"/>
              </a:lnSpc>
            </a:pPr>
            <a:r>
              <a:rPr lang="en-US" sz="4000">
                <a:solidFill>
                  <a:srgbClr val="5C21B5"/>
                </a:solidFill>
                <a:latin typeface="Poppins Bold"/>
              </a:rPr>
              <a:t>Here are some data needed for our project</a:t>
            </a:r>
          </a:p>
        </p:txBody>
      </p:sp>
      <p:grpSp>
        <p:nvGrpSpPr>
          <p:cNvPr id="5" name="Group 5"/>
          <p:cNvGrpSpPr/>
          <p:nvPr/>
        </p:nvGrpSpPr>
        <p:grpSpPr>
          <a:xfrm>
            <a:off x="562410" y="1702623"/>
            <a:ext cx="5229616" cy="6887797"/>
            <a:chOff x="0" y="0"/>
            <a:chExt cx="6972821" cy="9183729"/>
          </a:xfrm>
        </p:grpSpPr>
        <p:sp>
          <p:nvSpPr>
            <p:cNvPr id="6" name="TextBox 6"/>
            <p:cNvSpPr txBox="1"/>
            <p:nvPr/>
          </p:nvSpPr>
          <p:spPr>
            <a:xfrm>
              <a:off x="0" y="1951777"/>
              <a:ext cx="6969609" cy="7231952"/>
            </a:xfrm>
            <a:prstGeom prst="rect">
              <a:avLst/>
            </a:prstGeom>
          </p:spPr>
          <p:txBody>
            <a:bodyPr lIns="0" tIns="0" rIns="0" bIns="0" rtlCol="0" anchor="t">
              <a:spAutoFit/>
            </a:bodyPr>
            <a:lstStyle/>
            <a:p>
              <a:pPr>
                <a:lnSpc>
                  <a:spcPts val="1891"/>
                </a:lnSpc>
              </a:pPr>
              <a:r>
                <a:rPr lang="en-US" sz="1537" spc="61">
                  <a:solidFill>
                    <a:srgbClr val="000000"/>
                  </a:solidFill>
                  <a:latin typeface="Exo"/>
                </a:rPr>
                <a:t>LOAN SIZE, LOAN PERIOD, AND INTEREST RATE:</a:t>
              </a:r>
            </a:p>
            <a:p>
              <a:pPr marL="331946" lvl="1" indent="-165973">
                <a:lnSpc>
                  <a:spcPts val="1891"/>
                </a:lnSpc>
                <a:buFont typeface="Arial"/>
                <a:buChar char="•"/>
              </a:pPr>
              <a:r>
                <a:rPr lang="en-US" sz="1537" spc="61">
                  <a:solidFill>
                    <a:srgbClr val="000000"/>
                  </a:solidFill>
                  <a:latin typeface="Exo"/>
                </a:rPr>
                <a:t>Loan size up to US$ 300000 but not more than 70% of the house price.</a:t>
              </a:r>
            </a:p>
            <a:p>
              <a:pPr marL="331946" lvl="1" indent="-165973">
                <a:lnSpc>
                  <a:spcPts val="1891"/>
                </a:lnSpc>
                <a:buFont typeface="Arial"/>
                <a:buChar char="•"/>
              </a:pPr>
              <a:r>
                <a:rPr lang="en-US" sz="1537" spc="61">
                  <a:solidFill>
                    <a:srgbClr val="000000"/>
                  </a:solidFill>
                  <a:latin typeface="Exo"/>
                </a:rPr>
                <a:t>Maximum the loan period is 25 years for:</a:t>
              </a:r>
            </a:p>
            <a:p>
              <a:pPr marL="331946" lvl="1" indent="-165973">
                <a:lnSpc>
                  <a:spcPts val="1891"/>
                </a:lnSpc>
                <a:buFont typeface="Arial"/>
                <a:buChar char="•"/>
              </a:pPr>
              <a:r>
                <a:rPr lang="en-US" sz="1537" spc="61">
                  <a:solidFill>
                    <a:srgbClr val="000000"/>
                  </a:solidFill>
                  <a:latin typeface="Exo"/>
                </a:rPr>
                <a:t>Customers who are currently employed by public organizations, national or international agencies, and will not exceed the retirement age.</a:t>
              </a:r>
            </a:p>
            <a:p>
              <a:pPr marL="331946" lvl="1" indent="-165973">
                <a:lnSpc>
                  <a:spcPts val="1891"/>
                </a:lnSpc>
                <a:buFont typeface="Arial"/>
                <a:buChar char="•"/>
              </a:pPr>
              <a:r>
                <a:rPr lang="en-US" sz="1537" spc="61">
                  <a:solidFill>
                    <a:srgbClr val="000000"/>
                  </a:solidFill>
                  <a:latin typeface="Exo"/>
                </a:rPr>
                <a:t>Other customers who have good health and will not be over 60 years of age (start from receiving the loan until the end of the loan period).</a:t>
              </a:r>
            </a:p>
            <a:p>
              <a:pPr marL="331946" lvl="1" indent="-165973">
                <a:lnSpc>
                  <a:spcPts val="1891"/>
                </a:lnSpc>
                <a:buFont typeface="Arial"/>
                <a:buChar char="•"/>
              </a:pPr>
              <a:r>
                <a:rPr lang="en-US" sz="1537" spc="61">
                  <a:solidFill>
                    <a:srgbClr val="000000"/>
                  </a:solidFill>
                  <a:latin typeface="Exo"/>
                </a:rPr>
                <a:t>In the first year interest rate is 6.88% but in the second year is 7.88 per year.</a:t>
              </a:r>
            </a:p>
            <a:p>
              <a:pPr>
                <a:lnSpc>
                  <a:spcPts val="1891"/>
                </a:lnSpc>
              </a:pPr>
              <a:endParaRPr lang="en-US" sz="1537" spc="61">
                <a:solidFill>
                  <a:srgbClr val="000000"/>
                </a:solidFill>
                <a:latin typeface="Exo"/>
              </a:endParaRPr>
            </a:p>
            <a:p>
              <a:pPr>
                <a:lnSpc>
                  <a:spcPts val="1891"/>
                </a:lnSpc>
              </a:pPr>
              <a:r>
                <a:rPr lang="en-US" sz="1537" spc="61">
                  <a:solidFill>
                    <a:srgbClr val="000000"/>
                  </a:solidFill>
                  <a:latin typeface="Exo"/>
                </a:rPr>
                <a:t>CUSTOMER REQUIREMENTS:</a:t>
              </a:r>
            </a:p>
            <a:p>
              <a:pPr marL="331946" lvl="1" indent="-165973">
                <a:lnSpc>
                  <a:spcPts val="1891"/>
                </a:lnSpc>
                <a:buFont typeface="Arial"/>
                <a:buChar char="•"/>
              </a:pPr>
              <a:r>
                <a:rPr lang="en-US" sz="1537" spc="61">
                  <a:solidFill>
                    <a:srgbClr val="000000"/>
                  </a:solidFill>
                  <a:latin typeface="Exo"/>
                </a:rPr>
                <a:t>Any Cambodian who is a majority</a:t>
              </a:r>
            </a:p>
            <a:p>
              <a:pPr marL="331946" lvl="1" indent="-165973">
                <a:lnSpc>
                  <a:spcPts val="1891"/>
                </a:lnSpc>
                <a:buFont typeface="Arial"/>
                <a:buChar char="•"/>
              </a:pPr>
              <a:r>
                <a:rPr lang="en-US" sz="1537" spc="61">
                  <a:solidFill>
                    <a:srgbClr val="000000"/>
                  </a:solidFill>
                  <a:latin typeface="Exo"/>
                </a:rPr>
                <a:t>Having a proper work, salary, or business</a:t>
              </a:r>
            </a:p>
            <a:p>
              <a:pPr marL="331946" lvl="1" indent="-165973">
                <a:lnSpc>
                  <a:spcPts val="1891"/>
                </a:lnSpc>
                <a:buFont typeface="Arial"/>
                <a:buChar char="•"/>
              </a:pPr>
              <a:r>
                <a:rPr lang="en-US" sz="1537" spc="61">
                  <a:solidFill>
                    <a:srgbClr val="000000"/>
                  </a:solidFill>
                  <a:latin typeface="Exo"/>
                </a:rPr>
                <a:t>Having good history, reputation, attitude, and willingness to pay back to Canadia Bank</a:t>
              </a:r>
            </a:p>
            <a:p>
              <a:pPr marL="331946" lvl="1" indent="-165973">
                <a:lnSpc>
                  <a:spcPts val="1891"/>
                </a:lnSpc>
                <a:buFont typeface="Arial"/>
                <a:buChar char="•"/>
              </a:pPr>
              <a:r>
                <a:rPr lang="en-US" sz="1537" spc="61">
                  <a:solidFill>
                    <a:srgbClr val="000000"/>
                  </a:solidFill>
                  <a:latin typeface="Exo"/>
                </a:rPr>
                <a:t>Having a permanent address that is certified by the local authority</a:t>
              </a:r>
            </a:p>
            <a:p>
              <a:pPr marL="331946" lvl="1" indent="-165973">
                <a:lnSpc>
                  <a:spcPts val="1891"/>
                </a:lnSpc>
                <a:buFont typeface="Arial"/>
                <a:buChar char="•"/>
              </a:pPr>
              <a:r>
                <a:rPr lang="en-US" sz="1537" spc="61">
                  <a:solidFill>
                    <a:srgbClr val="000000"/>
                  </a:solidFill>
                  <a:latin typeface="Exo"/>
                </a:rPr>
                <a:t>Having identity documents which are ID cards, family books, etc.</a:t>
              </a:r>
            </a:p>
            <a:p>
              <a:pPr marL="267176" lvl="1" indent="-133588" algn="l">
                <a:lnSpc>
                  <a:spcPts val="1522"/>
                </a:lnSpc>
                <a:buFont typeface="Arial"/>
                <a:buChar char="•"/>
              </a:pPr>
              <a:endParaRPr lang="en-US" sz="1537" spc="61">
                <a:solidFill>
                  <a:srgbClr val="000000"/>
                </a:solidFill>
                <a:latin typeface="Exo"/>
              </a:endParaRPr>
            </a:p>
          </p:txBody>
        </p:sp>
        <p:sp>
          <p:nvSpPr>
            <p:cNvPr id="7" name="TextBox 7"/>
            <p:cNvSpPr txBox="1"/>
            <p:nvPr/>
          </p:nvSpPr>
          <p:spPr>
            <a:xfrm>
              <a:off x="0" y="1597639"/>
              <a:ext cx="6960372" cy="267718"/>
            </a:xfrm>
            <a:prstGeom prst="rect">
              <a:avLst/>
            </a:prstGeom>
          </p:spPr>
          <p:txBody>
            <a:bodyPr lIns="0" tIns="0" rIns="0" bIns="0" rtlCol="0" anchor="t">
              <a:spAutoFit/>
            </a:bodyPr>
            <a:lstStyle/>
            <a:p>
              <a:pPr algn="l">
                <a:lnSpc>
                  <a:spcPts val="1614"/>
                </a:lnSpc>
              </a:pPr>
              <a:r>
                <a:rPr lang="en-US" sz="1312" spc="28">
                  <a:solidFill>
                    <a:srgbClr val="000000"/>
                  </a:solidFill>
                  <a:latin typeface="Exo Bold Italics"/>
                </a:rPr>
                <a:t>Housing loan info</a:t>
              </a:r>
            </a:p>
          </p:txBody>
        </p:sp>
        <p:sp>
          <p:nvSpPr>
            <p:cNvPr id="8" name="TextBox 8"/>
            <p:cNvSpPr txBox="1"/>
            <p:nvPr/>
          </p:nvSpPr>
          <p:spPr>
            <a:xfrm>
              <a:off x="0" y="57150"/>
              <a:ext cx="6972821" cy="1151890"/>
            </a:xfrm>
            <a:prstGeom prst="rect">
              <a:avLst/>
            </a:prstGeom>
          </p:spPr>
          <p:txBody>
            <a:bodyPr lIns="0" tIns="0" rIns="0" bIns="0" rtlCol="0" anchor="t">
              <a:spAutoFit/>
            </a:bodyPr>
            <a:lstStyle/>
            <a:p>
              <a:pPr algn="ctr">
                <a:lnSpc>
                  <a:spcPts val="6660"/>
                </a:lnSpc>
              </a:pPr>
              <a:r>
                <a:rPr lang="en-US" sz="6000">
                  <a:solidFill>
                    <a:srgbClr val="000000"/>
                  </a:solidFill>
                  <a:latin typeface="Glegoo"/>
                </a:rPr>
                <a:t>Canadia</a:t>
              </a:r>
            </a:p>
          </p:txBody>
        </p:sp>
      </p:grpSp>
      <p:grpSp>
        <p:nvGrpSpPr>
          <p:cNvPr id="9" name="Group 9"/>
          <p:cNvGrpSpPr/>
          <p:nvPr/>
        </p:nvGrpSpPr>
        <p:grpSpPr>
          <a:xfrm>
            <a:off x="6529192" y="1702623"/>
            <a:ext cx="5229616" cy="6887797"/>
            <a:chOff x="0" y="0"/>
            <a:chExt cx="6972821" cy="9183729"/>
          </a:xfrm>
        </p:grpSpPr>
        <p:sp>
          <p:nvSpPr>
            <p:cNvPr id="10" name="TextBox 10"/>
            <p:cNvSpPr txBox="1"/>
            <p:nvPr/>
          </p:nvSpPr>
          <p:spPr>
            <a:xfrm>
              <a:off x="0" y="1951777"/>
              <a:ext cx="6969609" cy="7231952"/>
            </a:xfrm>
            <a:prstGeom prst="rect">
              <a:avLst/>
            </a:prstGeom>
          </p:spPr>
          <p:txBody>
            <a:bodyPr lIns="0" tIns="0" rIns="0" bIns="0" rtlCol="0" anchor="t">
              <a:spAutoFit/>
            </a:bodyPr>
            <a:lstStyle/>
            <a:p>
              <a:pPr>
                <a:lnSpc>
                  <a:spcPts val="1891"/>
                </a:lnSpc>
              </a:pPr>
              <a:r>
                <a:rPr lang="en-US" sz="1537" spc="61">
                  <a:solidFill>
                    <a:srgbClr val="000000"/>
                  </a:solidFill>
                  <a:latin typeface="Exo"/>
                </a:rPr>
                <a:t>LOAN SIZE, LOAN PERIOD, AND INTEREST RATE:</a:t>
              </a:r>
            </a:p>
            <a:p>
              <a:pPr marL="331946" lvl="1" indent="-165973">
                <a:lnSpc>
                  <a:spcPts val="1891"/>
                </a:lnSpc>
                <a:buFont typeface="Arial"/>
                <a:buChar char="•"/>
              </a:pPr>
              <a:r>
                <a:rPr lang="en-US" sz="1537" spc="61">
                  <a:solidFill>
                    <a:srgbClr val="000000"/>
                  </a:solidFill>
                  <a:latin typeface="Exo"/>
                </a:rPr>
                <a:t>Loan size up to US$ 5000 to US$ 200,000 but not more than 70% of the house price.</a:t>
              </a:r>
            </a:p>
            <a:p>
              <a:pPr marL="331946" lvl="1" indent="-165973">
                <a:lnSpc>
                  <a:spcPts val="1891"/>
                </a:lnSpc>
                <a:buFont typeface="Arial"/>
                <a:buChar char="•"/>
              </a:pPr>
              <a:r>
                <a:rPr lang="en-US" sz="1537" spc="61">
                  <a:solidFill>
                    <a:srgbClr val="000000"/>
                  </a:solidFill>
                  <a:latin typeface="Exo"/>
                </a:rPr>
                <a:t>Maximum the loan period is 10 years for:</a:t>
              </a:r>
            </a:p>
            <a:p>
              <a:pPr marL="331946" lvl="1" indent="-165973">
                <a:lnSpc>
                  <a:spcPts val="1891"/>
                </a:lnSpc>
                <a:buFont typeface="Arial"/>
                <a:buChar char="•"/>
              </a:pPr>
              <a:r>
                <a:rPr lang="en-US" sz="1537" spc="61">
                  <a:solidFill>
                    <a:srgbClr val="000000"/>
                  </a:solidFill>
                  <a:latin typeface="Exo"/>
                </a:rPr>
                <a:t>Customers who are currently employed by public organizations, national or international agencies, and will not exceed the retirement age.</a:t>
              </a:r>
            </a:p>
            <a:p>
              <a:pPr marL="331946" lvl="1" indent="-165973">
                <a:lnSpc>
                  <a:spcPts val="1891"/>
                </a:lnSpc>
                <a:buFont typeface="Arial"/>
                <a:buChar char="•"/>
              </a:pPr>
              <a:r>
                <a:rPr lang="en-US" sz="1537" spc="61">
                  <a:solidFill>
                    <a:srgbClr val="000000"/>
                  </a:solidFill>
                  <a:latin typeface="Exo"/>
                </a:rPr>
                <a:t>Other customers who have good health and will not be over 60 years of age (start from receiving the loan until the end of the loan period).</a:t>
              </a:r>
            </a:p>
            <a:p>
              <a:pPr marL="331946" lvl="1" indent="-165973">
                <a:lnSpc>
                  <a:spcPts val="1891"/>
                </a:lnSpc>
                <a:buFont typeface="Arial"/>
                <a:buChar char="•"/>
              </a:pPr>
              <a:r>
                <a:rPr lang="en-US" sz="1537" spc="61">
                  <a:solidFill>
                    <a:srgbClr val="000000"/>
                  </a:solidFill>
                  <a:latin typeface="Exo"/>
                </a:rPr>
                <a:t>Interest rate 12% once per year.</a:t>
              </a:r>
            </a:p>
            <a:p>
              <a:pPr>
                <a:lnSpc>
                  <a:spcPts val="1891"/>
                </a:lnSpc>
              </a:pPr>
              <a:endParaRPr lang="en-US" sz="1537" spc="61">
                <a:solidFill>
                  <a:srgbClr val="000000"/>
                </a:solidFill>
                <a:latin typeface="Exo"/>
              </a:endParaRPr>
            </a:p>
            <a:p>
              <a:pPr>
                <a:lnSpc>
                  <a:spcPts val="1891"/>
                </a:lnSpc>
              </a:pPr>
              <a:r>
                <a:rPr lang="en-US" sz="1537" spc="61">
                  <a:solidFill>
                    <a:srgbClr val="000000"/>
                  </a:solidFill>
                  <a:latin typeface="Exo"/>
                </a:rPr>
                <a:t>CUSTOMER REQUIREMENTS:</a:t>
              </a:r>
            </a:p>
            <a:p>
              <a:pPr marL="331946" lvl="1" indent="-165973">
                <a:lnSpc>
                  <a:spcPts val="1891"/>
                </a:lnSpc>
                <a:buFont typeface="Arial"/>
                <a:buChar char="•"/>
              </a:pPr>
              <a:r>
                <a:rPr lang="en-US" sz="1537" spc="61">
                  <a:solidFill>
                    <a:srgbClr val="000000"/>
                  </a:solidFill>
                  <a:latin typeface="Exo"/>
                </a:rPr>
                <a:t>Any Cambodian who is a majority</a:t>
              </a:r>
            </a:p>
            <a:p>
              <a:pPr marL="331946" lvl="1" indent="-165973">
                <a:lnSpc>
                  <a:spcPts val="1891"/>
                </a:lnSpc>
                <a:buFont typeface="Arial"/>
                <a:buChar char="•"/>
              </a:pPr>
              <a:r>
                <a:rPr lang="en-US" sz="1537" spc="61">
                  <a:solidFill>
                    <a:srgbClr val="000000"/>
                  </a:solidFill>
                  <a:latin typeface="Exo"/>
                </a:rPr>
                <a:t>Having a proper work, salary, or business</a:t>
              </a:r>
            </a:p>
            <a:p>
              <a:pPr marL="331946" lvl="1" indent="-165973">
                <a:lnSpc>
                  <a:spcPts val="1891"/>
                </a:lnSpc>
                <a:buFont typeface="Arial"/>
                <a:buChar char="•"/>
              </a:pPr>
              <a:r>
                <a:rPr lang="en-US" sz="1537" spc="61">
                  <a:solidFill>
                    <a:srgbClr val="000000"/>
                  </a:solidFill>
                  <a:latin typeface="Exo"/>
                </a:rPr>
                <a:t>Having good history, reputation, attitude and willing to pay back to ABC Bank</a:t>
              </a:r>
            </a:p>
            <a:p>
              <a:pPr marL="331946" lvl="1" indent="-165973">
                <a:lnSpc>
                  <a:spcPts val="1891"/>
                </a:lnSpc>
                <a:buFont typeface="Arial"/>
                <a:buChar char="•"/>
              </a:pPr>
              <a:r>
                <a:rPr lang="en-US" sz="1537" spc="61">
                  <a:solidFill>
                    <a:srgbClr val="000000"/>
                  </a:solidFill>
                  <a:latin typeface="Exo"/>
                </a:rPr>
                <a:t>Having a permanent address which is certified by local authority</a:t>
              </a:r>
            </a:p>
            <a:p>
              <a:pPr marL="331946" lvl="1" indent="-165973">
                <a:lnSpc>
                  <a:spcPts val="1891"/>
                </a:lnSpc>
                <a:buFont typeface="Arial"/>
                <a:buChar char="•"/>
              </a:pPr>
              <a:r>
                <a:rPr lang="en-US" sz="1537" spc="61">
                  <a:solidFill>
                    <a:srgbClr val="000000"/>
                  </a:solidFill>
                  <a:latin typeface="Exo"/>
                </a:rPr>
                <a:t>Having identity documents which are ID card, family book, etc.</a:t>
              </a:r>
            </a:p>
            <a:p>
              <a:pPr>
                <a:lnSpc>
                  <a:spcPts val="1891"/>
                </a:lnSpc>
              </a:pPr>
              <a:endParaRPr lang="en-US" sz="1537" spc="61">
                <a:solidFill>
                  <a:srgbClr val="000000"/>
                </a:solidFill>
                <a:latin typeface="Exo"/>
              </a:endParaRPr>
            </a:p>
            <a:p>
              <a:pPr algn="l">
                <a:lnSpc>
                  <a:spcPts val="1522"/>
                </a:lnSpc>
              </a:pPr>
              <a:endParaRPr lang="en-US" sz="1537" spc="61">
                <a:solidFill>
                  <a:srgbClr val="000000"/>
                </a:solidFill>
                <a:latin typeface="Exo"/>
              </a:endParaRPr>
            </a:p>
          </p:txBody>
        </p:sp>
        <p:sp>
          <p:nvSpPr>
            <p:cNvPr id="11" name="TextBox 11"/>
            <p:cNvSpPr txBox="1"/>
            <p:nvPr/>
          </p:nvSpPr>
          <p:spPr>
            <a:xfrm>
              <a:off x="0" y="1597639"/>
              <a:ext cx="6960372" cy="267718"/>
            </a:xfrm>
            <a:prstGeom prst="rect">
              <a:avLst/>
            </a:prstGeom>
          </p:spPr>
          <p:txBody>
            <a:bodyPr lIns="0" tIns="0" rIns="0" bIns="0" rtlCol="0" anchor="t">
              <a:spAutoFit/>
            </a:bodyPr>
            <a:lstStyle/>
            <a:p>
              <a:pPr algn="l">
                <a:lnSpc>
                  <a:spcPts val="1614"/>
                </a:lnSpc>
              </a:pPr>
              <a:r>
                <a:rPr lang="en-US" sz="1312" spc="28">
                  <a:solidFill>
                    <a:srgbClr val="000000"/>
                  </a:solidFill>
                  <a:latin typeface="Exo Bold Italics"/>
                </a:rPr>
                <a:t>Housing loan info</a:t>
              </a:r>
            </a:p>
          </p:txBody>
        </p:sp>
        <p:sp>
          <p:nvSpPr>
            <p:cNvPr id="12" name="TextBox 12"/>
            <p:cNvSpPr txBox="1"/>
            <p:nvPr/>
          </p:nvSpPr>
          <p:spPr>
            <a:xfrm>
              <a:off x="0" y="57150"/>
              <a:ext cx="6972821" cy="1151890"/>
            </a:xfrm>
            <a:prstGeom prst="rect">
              <a:avLst/>
            </a:prstGeom>
          </p:spPr>
          <p:txBody>
            <a:bodyPr lIns="0" tIns="0" rIns="0" bIns="0" rtlCol="0" anchor="t">
              <a:spAutoFit/>
            </a:bodyPr>
            <a:lstStyle/>
            <a:p>
              <a:pPr algn="ctr">
                <a:lnSpc>
                  <a:spcPts val="6660"/>
                </a:lnSpc>
              </a:pPr>
              <a:r>
                <a:rPr lang="en-US" sz="6000">
                  <a:solidFill>
                    <a:srgbClr val="000000"/>
                  </a:solidFill>
                  <a:latin typeface="Glegoo Bold Italics"/>
                </a:rPr>
                <a:t>ABA</a:t>
              </a:r>
            </a:p>
          </p:txBody>
        </p:sp>
      </p:grpSp>
      <p:grpSp>
        <p:nvGrpSpPr>
          <p:cNvPr id="13" name="Group 13"/>
          <p:cNvGrpSpPr/>
          <p:nvPr/>
        </p:nvGrpSpPr>
        <p:grpSpPr>
          <a:xfrm>
            <a:off x="12492233" y="1699602"/>
            <a:ext cx="5229616" cy="6887797"/>
            <a:chOff x="0" y="0"/>
            <a:chExt cx="6972821" cy="9183729"/>
          </a:xfrm>
        </p:grpSpPr>
        <p:sp>
          <p:nvSpPr>
            <p:cNvPr id="14" name="TextBox 14"/>
            <p:cNvSpPr txBox="1"/>
            <p:nvPr/>
          </p:nvSpPr>
          <p:spPr>
            <a:xfrm>
              <a:off x="0" y="1951777"/>
              <a:ext cx="6969609" cy="7231952"/>
            </a:xfrm>
            <a:prstGeom prst="rect">
              <a:avLst/>
            </a:prstGeom>
          </p:spPr>
          <p:txBody>
            <a:bodyPr lIns="0" tIns="0" rIns="0" bIns="0" rtlCol="0" anchor="t">
              <a:spAutoFit/>
            </a:bodyPr>
            <a:lstStyle/>
            <a:p>
              <a:pPr>
                <a:lnSpc>
                  <a:spcPts val="1891"/>
                </a:lnSpc>
              </a:pPr>
              <a:r>
                <a:rPr lang="en-US" sz="1537" spc="61">
                  <a:solidFill>
                    <a:srgbClr val="000000"/>
                  </a:solidFill>
                  <a:latin typeface="Exo"/>
                </a:rPr>
                <a:t>LOAN SIZE, LOAN PERIOD, AND INTEREST RATE:</a:t>
              </a:r>
            </a:p>
            <a:p>
              <a:pPr marL="331946" lvl="1" indent="-165973">
                <a:lnSpc>
                  <a:spcPts val="1891"/>
                </a:lnSpc>
                <a:buFont typeface="Arial"/>
                <a:buChar char="•"/>
              </a:pPr>
              <a:r>
                <a:rPr lang="en-US" sz="1537" spc="61">
                  <a:solidFill>
                    <a:srgbClr val="000000"/>
                  </a:solidFill>
                  <a:latin typeface="Exo"/>
                </a:rPr>
                <a:t>Loan size up to US$ 300000 but not more than 70% of the house price.</a:t>
              </a:r>
            </a:p>
            <a:p>
              <a:pPr marL="331946" lvl="1" indent="-165973">
                <a:lnSpc>
                  <a:spcPts val="1891"/>
                </a:lnSpc>
                <a:buFont typeface="Arial"/>
                <a:buChar char="•"/>
              </a:pPr>
              <a:r>
                <a:rPr lang="en-US" sz="1537" spc="61">
                  <a:solidFill>
                    <a:srgbClr val="000000"/>
                  </a:solidFill>
                  <a:latin typeface="Exo"/>
                </a:rPr>
                <a:t>Maximum the loan period is 15 years for:</a:t>
              </a:r>
            </a:p>
            <a:p>
              <a:pPr marL="331946" lvl="1" indent="-165973">
                <a:lnSpc>
                  <a:spcPts val="1891"/>
                </a:lnSpc>
                <a:buFont typeface="Arial"/>
                <a:buChar char="•"/>
              </a:pPr>
              <a:r>
                <a:rPr lang="en-US" sz="1537" spc="61">
                  <a:solidFill>
                    <a:srgbClr val="000000"/>
                  </a:solidFill>
                  <a:latin typeface="Exo"/>
                </a:rPr>
                <a:t>Customers who are currently employed by public organizations, national or international agencies, and will not exceed the retirement age.</a:t>
              </a:r>
            </a:p>
            <a:p>
              <a:pPr marL="331946" lvl="1" indent="-165973">
                <a:lnSpc>
                  <a:spcPts val="1891"/>
                </a:lnSpc>
                <a:buFont typeface="Arial"/>
                <a:buChar char="•"/>
              </a:pPr>
              <a:r>
                <a:rPr lang="en-US" sz="1537" spc="61">
                  <a:solidFill>
                    <a:srgbClr val="000000"/>
                  </a:solidFill>
                  <a:latin typeface="Exo"/>
                </a:rPr>
                <a:t>Other customers who have good health and will not be over 60 years of age (start from receiving the loan until the end of the loan period).</a:t>
              </a:r>
            </a:p>
            <a:p>
              <a:pPr marL="331946" lvl="1" indent="-165973">
                <a:lnSpc>
                  <a:spcPts val="1891"/>
                </a:lnSpc>
                <a:buFont typeface="Arial"/>
                <a:buChar char="•"/>
              </a:pPr>
              <a:r>
                <a:rPr lang="en-US" sz="1537" spc="61">
                  <a:solidFill>
                    <a:srgbClr val="000000"/>
                  </a:solidFill>
                  <a:latin typeface="Exo"/>
                </a:rPr>
                <a:t>Interest rate 9% once per year.</a:t>
              </a:r>
            </a:p>
            <a:p>
              <a:pPr>
                <a:lnSpc>
                  <a:spcPts val="1891"/>
                </a:lnSpc>
              </a:pPr>
              <a:endParaRPr lang="en-US" sz="1537" spc="61">
                <a:solidFill>
                  <a:srgbClr val="000000"/>
                </a:solidFill>
                <a:latin typeface="Exo"/>
              </a:endParaRPr>
            </a:p>
            <a:p>
              <a:pPr>
                <a:lnSpc>
                  <a:spcPts val="1891"/>
                </a:lnSpc>
              </a:pPr>
              <a:r>
                <a:rPr lang="en-US" sz="1537" spc="61">
                  <a:solidFill>
                    <a:srgbClr val="000000"/>
                  </a:solidFill>
                  <a:latin typeface="Exo"/>
                </a:rPr>
                <a:t>CUSTOMER REQUIREMENTS:</a:t>
              </a:r>
            </a:p>
            <a:p>
              <a:pPr marL="331946" lvl="1" indent="-165973">
                <a:lnSpc>
                  <a:spcPts val="1891"/>
                </a:lnSpc>
                <a:buFont typeface="Arial"/>
                <a:buChar char="•"/>
              </a:pPr>
              <a:r>
                <a:rPr lang="en-US" sz="1537" spc="61">
                  <a:solidFill>
                    <a:srgbClr val="000000"/>
                  </a:solidFill>
                  <a:latin typeface="Exo"/>
                </a:rPr>
                <a:t>Any Cambodian who is a majority</a:t>
              </a:r>
            </a:p>
            <a:p>
              <a:pPr marL="331946" lvl="1" indent="-165973">
                <a:lnSpc>
                  <a:spcPts val="1891"/>
                </a:lnSpc>
                <a:buFont typeface="Arial"/>
                <a:buChar char="•"/>
              </a:pPr>
              <a:r>
                <a:rPr lang="en-US" sz="1537" spc="61">
                  <a:solidFill>
                    <a:srgbClr val="000000"/>
                  </a:solidFill>
                  <a:latin typeface="Exo"/>
                </a:rPr>
                <a:t>Having a proper work, salary, or business</a:t>
              </a:r>
            </a:p>
            <a:p>
              <a:pPr marL="331946" lvl="1" indent="-165973">
                <a:lnSpc>
                  <a:spcPts val="1891"/>
                </a:lnSpc>
                <a:buFont typeface="Arial"/>
                <a:buChar char="•"/>
              </a:pPr>
              <a:r>
                <a:rPr lang="en-US" sz="1537" spc="61">
                  <a:solidFill>
                    <a:srgbClr val="000000"/>
                  </a:solidFill>
                  <a:latin typeface="Exo"/>
                </a:rPr>
                <a:t>Having good history, reputation, attitude, and willingness to pay back to Vattanac Bank</a:t>
              </a:r>
            </a:p>
            <a:p>
              <a:pPr marL="331946" lvl="1" indent="-165973">
                <a:lnSpc>
                  <a:spcPts val="1891"/>
                </a:lnSpc>
                <a:buFont typeface="Arial"/>
                <a:buChar char="•"/>
              </a:pPr>
              <a:r>
                <a:rPr lang="en-US" sz="1537" spc="61">
                  <a:solidFill>
                    <a:srgbClr val="000000"/>
                  </a:solidFill>
                  <a:latin typeface="Exo"/>
                </a:rPr>
                <a:t>Having a permanent address that is certified by the local authority</a:t>
              </a:r>
            </a:p>
            <a:p>
              <a:pPr marL="331946" lvl="1" indent="-165973">
                <a:lnSpc>
                  <a:spcPts val="1891"/>
                </a:lnSpc>
                <a:buFont typeface="Arial"/>
                <a:buChar char="•"/>
              </a:pPr>
              <a:r>
                <a:rPr lang="en-US" sz="1537" spc="61">
                  <a:solidFill>
                    <a:srgbClr val="000000"/>
                  </a:solidFill>
                  <a:latin typeface="Exo"/>
                </a:rPr>
                <a:t>Having identity documents which are ID cards, family books, etc.</a:t>
              </a:r>
            </a:p>
            <a:p>
              <a:pPr>
                <a:lnSpc>
                  <a:spcPts val="1891"/>
                </a:lnSpc>
              </a:pPr>
              <a:endParaRPr lang="en-US" sz="1537" spc="61">
                <a:solidFill>
                  <a:srgbClr val="000000"/>
                </a:solidFill>
                <a:latin typeface="Exo"/>
              </a:endParaRPr>
            </a:p>
            <a:p>
              <a:pPr algn="l">
                <a:lnSpc>
                  <a:spcPts val="1522"/>
                </a:lnSpc>
              </a:pPr>
              <a:endParaRPr lang="en-US" sz="1537" spc="61">
                <a:solidFill>
                  <a:srgbClr val="000000"/>
                </a:solidFill>
                <a:latin typeface="Exo"/>
              </a:endParaRPr>
            </a:p>
          </p:txBody>
        </p:sp>
        <p:sp>
          <p:nvSpPr>
            <p:cNvPr id="15" name="TextBox 15"/>
            <p:cNvSpPr txBox="1"/>
            <p:nvPr/>
          </p:nvSpPr>
          <p:spPr>
            <a:xfrm>
              <a:off x="0" y="1597639"/>
              <a:ext cx="6960372" cy="267718"/>
            </a:xfrm>
            <a:prstGeom prst="rect">
              <a:avLst/>
            </a:prstGeom>
          </p:spPr>
          <p:txBody>
            <a:bodyPr lIns="0" tIns="0" rIns="0" bIns="0" rtlCol="0" anchor="t">
              <a:spAutoFit/>
            </a:bodyPr>
            <a:lstStyle/>
            <a:p>
              <a:pPr algn="l">
                <a:lnSpc>
                  <a:spcPts val="1614"/>
                </a:lnSpc>
              </a:pPr>
              <a:r>
                <a:rPr lang="en-US" sz="1312" spc="28">
                  <a:solidFill>
                    <a:srgbClr val="000000"/>
                  </a:solidFill>
                  <a:latin typeface="Exo Bold Italics"/>
                </a:rPr>
                <a:t>Housing loan info</a:t>
              </a:r>
            </a:p>
          </p:txBody>
        </p:sp>
        <p:sp>
          <p:nvSpPr>
            <p:cNvPr id="16" name="TextBox 16"/>
            <p:cNvSpPr txBox="1"/>
            <p:nvPr/>
          </p:nvSpPr>
          <p:spPr>
            <a:xfrm>
              <a:off x="0" y="57150"/>
              <a:ext cx="6972821" cy="1151890"/>
            </a:xfrm>
            <a:prstGeom prst="rect">
              <a:avLst/>
            </a:prstGeom>
          </p:spPr>
          <p:txBody>
            <a:bodyPr lIns="0" tIns="0" rIns="0" bIns="0" rtlCol="0" anchor="t">
              <a:spAutoFit/>
            </a:bodyPr>
            <a:lstStyle/>
            <a:p>
              <a:pPr algn="ctr">
                <a:lnSpc>
                  <a:spcPts val="6660"/>
                </a:lnSpc>
              </a:pPr>
              <a:r>
                <a:rPr lang="en-US" sz="6000">
                  <a:solidFill>
                    <a:srgbClr val="000000"/>
                  </a:solidFill>
                  <a:latin typeface="Glegoo Bold Italics"/>
                </a:rPr>
                <a:t>VATTANAC</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8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0869"/>
          <a:stretch>
            <a:fillRect/>
          </a:stretch>
        </p:blipFill>
        <p:spPr>
          <a:xfrm>
            <a:off x="6004911" y="2738427"/>
            <a:ext cx="6278179" cy="6519873"/>
          </a:xfrm>
          <a:prstGeom prst="rect">
            <a:avLst/>
          </a:prstGeom>
        </p:spPr>
      </p:pic>
      <p:grpSp>
        <p:nvGrpSpPr>
          <p:cNvPr id="3" name="Group 3"/>
          <p:cNvGrpSpPr/>
          <p:nvPr/>
        </p:nvGrpSpPr>
        <p:grpSpPr>
          <a:xfrm>
            <a:off x="156170" y="1816783"/>
            <a:ext cx="5229616" cy="7810150"/>
            <a:chOff x="0" y="0"/>
            <a:chExt cx="6972821" cy="10413533"/>
          </a:xfrm>
        </p:grpSpPr>
        <p:sp>
          <p:nvSpPr>
            <p:cNvPr id="4" name="TextBox 4"/>
            <p:cNvSpPr txBox="1"/>
            <p:nvPr/>
          </p:nvSpPr>
          <p:spPr>
            <a:xfrm>
              <a:off x="0" y="1932727"/>
              <a:ext cx="6969609" cy="8480806"/>
            </a:xfrm>
            <a:prstGeom prst="rect">
              <a:avLst/>
            </a:prstGeom>
          </p:spPr>
          <p:txBody>
            <a:bodyPr lIns="0" tIns="0" rIns="0" bIns="0" rtlCol="0" anchor="t">
              <a:spAutoFit/>
            </a:bodyPr>
            <a:lstStyle/>
            <a:p>
              <a:pPr>
                <a:lnSpc>
                  <a:spcPts val="2214"/>
                </a:lnSpc>
              </a:pPr>
              <a:r>
                <a:rPr lang="en-US" sz="1800" spc="72">
                  <a:solidFill>
                    <a:srgbClr val="000000"/>
                  </a:solidFill>
                  <a:latin typeface="Exo"/>
                </a:rPr>
                <a:t>LOAN SIZE, LOAN PERIOD, AND INTEREST RATE:</a:t>
              </a:r>
            </a:p>
            <a:p>
              <a:pPr marL="388620" lvl="1" indent="-194310">
                <a:lnSpc>
                  <a:spcPts val="2214"/>
                </a:lnSpc>
                <a:buFont typeface="Arial"/>
                <a:buChar char="•"/>
              </a:pPr>
              <a:r>
                <a:rPr lang="en-US" sz="1800" spc="72">
                  <a:solidFill>
                    <a:srgbClr val="000000"/>
                  </a:solidFill>
                  <a:latin typeface="Exo"/>
                </a:rPr>
                <a:t>Loan size up to US$ 2000 - UP but not more than 80% of the house price.</a:t>
              </a:r>
            </a:p>
            <a:p>
              <a:pPr marL="388620" lvl="1" indent="-194310">
                <a:lnSpc>
                  <a:spcPts val="2214"/>
                </a:lnSpc>
                <a:buFont typeface="Arial"/>
                <a:buChar char="•"/>
              </a:pPr>
              <a:r>
                <a:rPr lang="en-US" sz="1800" spc="72">
                  <a:solidFill>
                    <a:srgbClr val="000000"/>
                  </a:solidFill>
                  <a:latin typeface="Exo"/>
                </a:rPr>
                <a:t>Maximum the loan period is 20 years for:</a:t>
              </a:r>
            </a:p>
            <a:p>
              <a:pPr marL="388620" lvl="1" indent="-194310">
                <a:lnSpc>
                  <a:spcPts val="2214"/>
                </a:lnSpc>
                <a:buFont typeface="Arial"/>
                <a:buChar char="•"/>
              </a:pPr>
              <a:r>
                <a:rPr lang="en-US" sz="1800" spc="72">
                  <a:solidFill>
                    <a:srgbClr val="000000"/>
                  </a:solidFill>
                  <a:latin typeface="Exo"/>
                </a:rPr>
                <a:t>Customers who are currently employed by public organizations, national or international agencies, and will not exceed the retirement age.</a:t>
              </a:r>
            </a:p>
            <a:p>
              <a:pPr marL="388620" lvl="1" indent="-194310">
                <a:lnSpc>
                  <a:spcPts val="2214"/>
                </a:lnSpc>
                <a:buFont typeface="Arial"/>
                <a:buChar char="•"/>
              </a:pPr>
              <a:r>
                <a:rPr lang="en-US" sz="1800" spc="72">
                  <a:solidFill>
                    <a:srgbClr val="000000"/>
                  </a:solidFill>
                  <a:latin typeface="Exo"/>
                </a:rPr>
                <a:t>Other customers who have good health and will not be over 60 years of age (start from receiving the loan until the end of the loan period).</a:t>
              </a:r>
            </a:p>
            <a:p>
              <a:pPr marL="388620" lvl="1" indent="-194310">
                <a:lnSpc>
                  <a:spcPts val="2214"/>
                </a:lnSpc>
                <a:buFont typeface="Arial"/>
                <a:buChar char="•"/>
              </a:pPr>
              <a:r>
                <a:rPr lang="en-US" sz="1800" spc="72">
                  <a:solidFill>
                    <a:srgbClr val="000000"/>
                  </a:solidFill>
                  <a:latin typeface="Exo"/>
                </a:rPr>
                <a:t>Interest rate 8.90% once per year.</a:t>
              </a:r>
            </a:p>
            <a:p>
              <a:pPr>
                <a:lnSpc>
                  <a:spcPts val="2214"/>
                </a:lnSpc>
              </a:pPr>
              <a:endParaRPr lang="en-US" sz="1800" spc="72">
                <a:solidFill>
                  <a:srgbClr val="000000"/>
                </a:solidFill>
                <a:latin typeface="Exo"/>
              </a:endParaRPr>
            </a:p>
            <a:p>
              <a:pPr>
                <a:lnSpc>
                  <a:spcPts val="2214"/>
                </a:lnSpc>
              </a:pPr>
              <a:r>
                <a:rPr lang="en-US" sz="1800" spc="72">
                  <a:solidFill>
                    <a:srgbClr val="000000"/>
                  </a:solidFill>
                  <a:latin typeface="Exo"/>
                </a:rPr>
                <a:t>CUSTOMER REQUIREMENTS:</a:t>
              </a:r>
            </a:p>
            <a:p>
              <a:pPr marL="388620" lvl="1" indent="-194310">
                <a:lnSpc>
                  <a:spcPts val="2214"/>
                </a:lnSpc>
                <a:buFont typeface="Arial"/>
                <a:buChar char="•"/>
              </a:pPr>
              <a:r>
                <a:rPr lang="en-US" sz="1800" spc="72">
                  <a:solidFill>
                    <a:srgbClr val="000000"/>
                  </a:solidFill>
                  <a:latin typeface="Exo"/>
                </a:rPr>
                <a:t>Any Cambodian who is a majority</a:t>
              </a:r>
            </a:p>
            <a:p>
              <a:pPr marL="388620" lvl="1" indent="-194310">
                <a:lnSpc>
                  <a:spcPts val="2214"/>
                </a:lnSpc>
                <a:buFont typeface="Arial"/>
                <a:buChar char="•"/>
              </a:pPr>
              <a:r>
                <a:rPr lang="en-US" sz="1800" spc="72">
                  <a:solidFill>
                    <a:srgbClr val="000000"/>
                  </a:solidFill>
                  <a:latin typeface="Exo"/>
                </a:rPr>
                <a:t>Having a proper work, salary, or business</a:t>
              </a:r>
            </a:p>
            <a:p>
              <a:pPr marL="388620" lvl="1" indent="-194310">
                <a:lnSpc>
                  <a:spcPts val="2214"/>
                </a:lnSpc>
                <a:buFont typeface="Arial"/>
                <a:buChar char="•"/>
              </a:pPr>
              <a:r>
                <a:rPr lang="en-US" sz="1800" spc="72">
                  <a:solidFill>
                    <a:srgbClr val="000000"/>
                  </a:solidFill>
                  <a:latin typeface="Exo"/>
                </a:rPr>
                <a:t>Having good history, reputation, attitude, and willingness to pay back to PPCBank</a:t>
              </a:r>
            </a:p>
            <a:p>
              <a:pPr marL="388620" lvl="1" indent="-194310">
                <a:lnSpc>
                  <a:spcPts val="2214"/>
                </a:lnSpc>
                <a:buFont typeface="Arial"/>
                <a:buChar char="•"/>
              </a:pPr>
              <a:r>
                <a:rPr lang="en-US" sz="1800" spc="72">
                  <a:solidFill>
                    <a:srgbClr val="000000"/>
                  </a:solidFill>
                  <a:latin typeface="Exo"/>
                </a:rPr>
                <a:t>Having a permanent address that is certified by the local authority</a:t>
              </a:r>
            </a:p>
            <a:p>
              <a:pPr marL="388620" lvl="1" indent="-194310" algn="l">
                <a:lnSpc>
                  <a:spcPts val="2214"/>
                </a:lnSpc>
                <a:buFont typeface="Arial"/>
                <a:buChar char="•"/>
              </a:pPr>
              <a:r>
                <a:rPr lang="en-US" sz="1800" spc="72">
                  <a:solidFill>
                    <a:srgbClr val="000000"/>
                  </a:solidFill>
                  <a:latin typeface="Exo"/>
                </a:rPr>
                <a:t>Having identity documents which are ID cards, family books, etc.</a:t>
              </a:r>
            </a:p>
          </p:txBody>
        </p:sp>
        <p:sp>
          <p:nvSpPr>
            <p:cNvPr id="5" name="TextBox 5"/>
            <p:cNvSpPr txBox="1"/>
            <p:nvPr/>
          </p:nvSpPr>
          <p:spPr>
            <a:xfrm>
              <a:off x="0" y="1597639"/>
              <a:ext cx="6960372" cy="267718"/>
            </a:xfrm>
            <a:prstGeom prst="rect">
              <a:avLst/>
            </a:prstGeom>
          </p:spPr>
          <p:txBody>
            <a:bodyPr lIns="0" tIns="0" rIns="0" bIns="0" rtlCol="0" anchor="t">
              <a:spAutoFit/>
            </a:bodyPr>
            <a:lstStyle/>
            <a:p>
              <a:pPr algn="l">
                <a:lnSpc>
                  <a:spcPts val="1614"/>
                </a:lnSpc>
              </a:pPr>
              <a:r>
                <a:rPr lang="en-US" sz="1312" spc="28">
                  <a:solidFill>
                    <a:srgbClr val="000000"/>
                  </a:solidFill>
                  <a:latin typeface="Exo Bold Italics"/>
                </a:rPr>
                <a:t>Housing loan info</a:t>
              </a:r>
            </a:p>
          </p:txBody>
        </p:sp>
        <p:sp>
          <p:nvSpPr>
            <p:cNvPr id="6" name="TextBox 6"/>
            <p:cNvSpPr txBox="1"/>
            <p:nvPr/>
          </p:nvSpPr>
          <p:spPr>
            <a:xfrm>
              <a:off x="0" y="57150"/>
              <a:ext cx="6972821" cy="1151890"/>
            </a:xfrm>
            <a:prstGeom prst="rect">
              <a:avLst/>
            </a:prstGeom>
          </p:spPr>
          <p:txBody>
            <a:bodyPr lIns="0" tIns="0" rIns="0" bIns="0" rtlCol="0" anchor="t">
              <a:spAutoFit/>
            </a:bodyPr>
            <a:lstStyle/>
            <a:p>
              <a:pPr algn="ctr">
                <a:lnSpc>
                  <a:spcPts val="6660"/>
                </a:lnSpc>
              </a:pPr>
              <a:r>
                <a:rPr lang="en-US" sz="6000">
                  <a:solidFill>
                    <a:srgbClr val="000000"/>
                  </a:solidFill>
                  <a:latin typeface="Glegoo Bold Italics"/>
                </a:rPr>
                <a:t>PPCBANK </a:t>
              </a:r>
            </a:p>
          </p:txBody>
        </p:sp>
      </p:grpSp>
      <p:sp>
        <p:nvSpPr>
          <p:cNvPr id="7" name="TextBox 7"/>
          <p:cNvSpPr txBox="1"/>
          <p:nvPr/>
        </p:nvSpPr>
        <p:spPr>
          <a:xfrm>
            <a:off x="2952038" y="454025"/>
            <a:ext cx="11823602" cy="574675"/>
          </a:xfrm>
          <a:prstGeom prst="rect">
            <a:avLst/>
          </a:prstGeom>
        </p:spPr>
        <p:txBody>
          <a:bodyPr lIns="0" tIns="0" rIns="0" bIns="0" rtlCol="0" anchor="t">
            <a:spAutoFit/>
          </a:bodyPr>
          <a:lstStyle/>
          <a:p>
            <a:pPr>
              <a:lnSpc>
                <a:spcPts val="4400"/>
              </a:lnSpc>
            </a:pPr>
            <a:r>
              <a:rPr lang="en-US" sz="4000">
                <a:solidFill>
                  <a:srgbClr val="5C21B5"/>
                </a:solidFill>
                <a:latin typeface="Poppins Bold"/>
              </a:rPr>
              <a:t>Here are some data needed for our project</a:t>
            </a:r>
          </a:p>
        </p:txBody>
      </p:sp>
      <p:sp>
        <p:nvSpPr>
          <p:cNvPr id="8" name="TextBox 8"/>
          <p:cNvSpPr txBox="1"/>
          <p:nvPr/>
        </p:nvSpPr>
        <p:spPr>
          <a:xfrm>
            <a:off x="7850862" y="1721533"/>
            <a:ext cx="258627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a:rPr>
              <a:t>Shinhan</a:t>
            </a:r>
          </a:p>
        </p:txBody>
      </p:sp>
      <p:grpSp>
        <p:nvGrpSpPr>
          <p:cNvPr id="9" name="Group 9"/>
          <p:cNvGrpSpPr/>
          <p:nvPr/>
        </p:nvGrpSpPr>
        <p:grpSpPr>
          <a:xfrm>
            <a:off x="12901383" y="1816783"/>
            <a:ext cx="5229616" cy="8239847"/>
            <a:chOff x="0" y="0"/>
            <a:chExt cx="6972821" cy="10986462"/>
          </a:xfrm>
        </p:grpSpPr>
        <p:sp>
          <p:nvSpPr>
            <p:cNvPr id="10" name="TextBox 10"/>
            <p:cNvSpPr txBox="1"/>
            <p:nvPr/>
          </p:nvSpPr>
          <p:spPr>
            <a:xfrm>
              <a:off x="0" y="1932727"/>
              <a:ext cx="6969609" cy="9053735"/>
            </a:xfrm>
            <a:prstGeom prst="rect">
              <a:avLst/>
            </a:prstGeom>
          </p:spPr>
          <p:txBody>
            <a:bodyPr lIns="0" tIns="0" rIns="0" bIns="0" rtlCol="0" anchor="t">
              <a:spAutoFit/>
            </a:bodyPr>
            <a:lstStyle/>
            <a:p>
              <a:pPr>
                <a:lnSpc>
                  <a:spcPts val="2214"/>
                </a:lnSpc>
              </a:pPr>
              <a:r>
                <a:rPr lang="en-US" sz="1800" spc="72">
                  <a:solidFill>
                    <a:srgbClr val="000000"/>
                  </a:solidFill>
                  <a:latin typeface="Exo"/>
                </a:rPr>
                <a:t>LOAN SIZE, LOAN PERIOD AND INTEREST RATE</a:t>
              </a:r>
            </a:p>
            <a:p>
              <a:pPr marL="388620" lvl="1" indent="-194310">
                <a:lnSpc>
                  <a:spcPts val="2214"/>
                </a:lnSpc>
                <a:buFont typeface="Arial"/>
                <a:buChar char="•"/>
              </a:pPr>
              <a:r>
                <a:rPr lang="en-US" sz="1800" spc="72">
                  <a:solidFill>
                    <a:srgbClr val="000000"/>
                  </a:solidFill>
                  <a:latin typeface="Exo"/>
                </a:rPr>
                <a:t>Loan size up to US$ 300,000 but not more than 70% of the house price.</a:t>
              </a:r>
            </a:p>
            <a:p>
              <a:pPr marL="388620" lvl="1" indent="-194310">
                <a:lnSpc>
                  <a:spcPts val="2214"/>
                </a:lnSpc>
                <a:buFont typeface="Arial"/>
                <a:buChar char="•"/>
              </a:pPr>
              <a:r>
                <a:rPr lang="en-US" sz="1800" spc="72">
                  <a:solidFill>
                    <a:srgbClr val="000000"/>
                  </a:solidFill>
                  <a:latin typeface="Exo"/>
                </a:rPr>
                <a:t>Maximum of loan period is 15 years for:</a:t>
              </a:r>
            </a:p>
            <a:p>
              <a:pPr marL="777240" lvl="2" indent="-259080">
                <a:lnSpc>
                  <a:spcPts val="2214"/>
                </a:lnSpc>
                <a:buFont typeface="Arial"/>
                <a:buChar char="⚬"/>
              </a:pPr>
              <a:r>
                <a:rPr lang="en-US" sz="1800" spc="72">
                  <a:solidFill>
                    <a:srgbClr val="000000"/>
                  </a:solidFill>
                  <a:latin typeface="Exo"/>
                </a:rPr>
                <a:t>Customers who are currently employed by public organizations, national or international agencies, and will not exceed the retirement age.</a:t>
              </a:r>
            </a:p>
            <a:p>
              <a:pPr marL="777240" lvl="2" indent="-259080">
                <a:lnSpc>
                  <a:spcPts val="2214"/>
                </a:lnSpc>
                <a:buFont typeface="Arial"/>
                <a:buChar char="⚬"/>
              </a:pPr>
              <a:r>
                <a:rPr lang="en-US" sz="1800" spc="72">
                  <a:solidFill>
                    <a:srgbClr val="000000"/>
                  </a:solidFill>
                  <a:latin typeface="Exo"/>
                </a:rPr>
                <a:t>Other customers who have a good health and will not be over 60 years of age (start from receiving loan until the end of loan period).</a:t>
              </a:r>
            </a:p>
            <a:p>
              <a:pPr marL="388620" lvl="1" indent="-194310">
                <a:lnSpc>
                  <a:spcPts val="2214"/>
                </a:lnSpc>
                <a:buFont typeface="Arial"/>
                <a:buChar char="•"/>
              </a:pPr>
              <a:r>
                <a:rPr lang="en-US" sz="1800" spc="72">
                  <a:solidFill>
                    <a:srgbClr val="000000"/>
                  </a:solidFill>
                  <a:latin typeface="Exo"/>
                </a:rPr>
                <a:t>Interest rate from 9% to 10% per annum.</a:t>
              </a:r>
            </a:p>
            <a:p>
              <a:pPr>
                <a:lnSpc>
                  <a:spcPts val="2214"/>
                </a:lnSpc>
              </a:pPr>
              <a:endParaRPr lang="en-US" sz="1800" spc="72">
                <a:solidFill>
                  <a:srgbClr val="000000"/>
                </a:solidFill>
                <a:latin typeface="Exo"/>
              </a:endParaRPr>
            </a:p>
            <a:p>
              <a:pPr>
                <a:lnSpc>
                  <a:spcPts val="2214"/>
                </a:lnSpc>
              </a:pPr>
              <a:r>
                <a:rPr lang="en-US" sz="1800" spc="72">
                  <a:solidFill>
                    <a:srgbClr val="000000"/>
                  </a:solidFill>
                  <a:latin typeface="Exo"/>
                </a:rPr>
                <a:t>CUSTOMER REQUIREMENTS</a:t>
              </a:r>
            </a:p>
            <a:p>
              <a:pPr marL="388620" lvl="1" indent="-194310">
                <a:lnSpc>
                  <a:spcPts val="2214"/>
                </a:lnSpc>
                <a:buFont typeface="Arial"/>
                <a:buChar char="•"/>
              </a:pPr>
              <a:r>
                <a:rPr lang="en-US" sz="1800" spc="72">
                  <a:solidFill>
                    <a:srgbClr val="000000"/>
                  </a:solidFill>
                  <a:latin typeface="Exo"/>
                </a:rPr>
                <a:t>Any Cambodian who is a majority</a:t>
              </a:r>
            </a:p>
            <a:p>
              <a:pPr marL="388620" lvl="1" indent="-194310">
                <a:lnSpc>
                  <a:spcPts val="2214"/>
                </a:lnSpc>
                <a:buFont typeface="Arial"/>
                <a:buChar char="•"/>
              </a:pPr>
              <a:r>
                <a:rPr lang="en-US" sz="1800" spc="72">
                  <a:solidFill>
                    <a:srgbClr val="000000"/>
                  </a:solidFill>
                  <a:latin typeface="Exo"/>
                </a:rPr>
                <a:t>Having a proper work, salary, or business</a:t>
              </a:r>
            </a:p>
            <a:p>
              <a:pPr marL="388620" lvl="1" indent="-194310">
                <a:lnSpc>
                  <a:spcPts val="2214"/>
                </a:lnSpc>
                <a:buFont typeface="Arial"/>
                <a:buChar char="•"/>
              </a:pPr>
              <a:r>
                <a:rPr lang="en-US" sz="1800" spc="72">
                  <a:solidFill>
                    <a:srgbClr val="000000"/>
                  </a:solidFill>
                  <a:latin typeface="Exo"/>
                </a:rPr>
                <a:t>Having good history, reputation, attitude and willing to pay back to ACLEDA Bank</a:t>
              </a:r>
            </a:p>
            <a:p>
              <a:pPr marL="388620" lvl="1" indent="-194310">
                <a:lnSpc>
                  <a:spcPts val="2214"/>
                </a:lnSpc>
                <a:buFont typeface="Arial"/>
                <a:buChar char="•"/>
              </a:pPr>
              <a:r>
                <a:rPr lang="en-US" sz="1800" spc="72">
                  <a:solidFill>
                    <a:srgbClr val="000000"/>
                  </a:solidFill>
                  <a:latin typeface="Exo"/>
                </a:rPr>
                <a:t>Having a permanent address which is certified by local authority</a:t>
              </a:r>
            </a:p>
            <a:p>
              <a:pPr marL="388620" lvl="1" indent="-194310">
                <a:lnSpc>
                  <a:spcPts val="2214"/>
                </a:lnSpc>
                <a:buFont typeface="Arial"/>
                <a:buChar char="•"/>
              </a:pPr>
              <a:r>
                <a:rPr lang="en-US" sz="1800" spc="72">
                  <a:solidFill>
                    <a:srgbClr val="000000"/>
                  </a:solidFill>
                  <a:latin typeface="Exo"/>
                </a:rPr>
                <a:t>Having identity documents which are ID card, family book, etc.</a:t>
              </a:r>
            </a:p>
            <a:p>
              <a:pPr>
                <a:lnSpc>
                  <a:spcPts val="1891"/>
                </a:lnSpc>
              </a:pPr>
              <a:endParaRPr lang="en-US" sz="1800" spc="72">
                <a:solidFill>
                  <a:srgbClr val="000000"/>
                </a:solidFill>
                <a:latin typeface="Exo"/>
              </a:endParaRPr>
            </a:p>
            <a:p>
              <a:pPr algn="l">
                <a:lnSpc>
                  <a:spcPts val="1522"/>
                </a:lnSpc>
              </a:pPr>
              <a:endParaRPr lang="en-US" sz="1800" spc="72">
                <a:solidFill>
                  <a:srgbClr val="000000"/>
                </a:solidFill>
                <a:latin typeface="Exo"/>
              </a:endParaRPr>
            </a:p>
          </p:txBody>
        </p:sp>
        <p:sp>
          <p:nvSpPr>
            <p:cNvPr id="11" name="TextBox 11"/>
            <p:cNvSpPr txBox="1"/>
            <p:nvPr/>
          </p:nvSpPr>
          <p:spPr>
            <a:xfrm>
              <a:off x="0" y="1597639"/>
              <a:ext cx="6960372" cy="267718"/>
            </a:xfrm>
            <a:prstGeom prst="rect">
              <a:avLst/>
            </a:prstGeom>
          </p:spPr>
          <p:txBody>
            <a:bodyPr lIns="0" tIns="0" rIns="0" bIns="0" rtlCol="0" anchor="t">
              <a:spAutoFit/>
            </a:bodyPr>
            <a:lstStyle/>
            <a:p>
              <a:pPr algn="l">
                <a:lnSpc>
                  <a:spcPts val="1614"/>
                </a:lnSpc>
              </a:pPr>
              <a:r>
                <a:rPr lang="en-US" sz="1312" spc="28">
                  <a:solidFill>
                    <a:srgbClr val="000000"/>
                  </a:solidFill>
                  <a:latin typeface="Exo Bold Italics"/>
                </a:rPr>
                <a:t>Housing loan info</a:t>
              </a:r>
            </a:p>
          </p:txBody>
        </p:sp>
        <p:sp>
          <p:nvSpPr>
            <p:cNvPr id="12" name="TextBox 12"/>
            <p:cNvSpPr txBox="1"/>
            <p:nvPr/>
          </p:nvSpPr>
          <p:spPr>
            <a:xfrm>
              <a:off x="0" y="57150"/>
              <a:ext cx="6972821" cy="1151890"/>
            </a:xfrm>
            <a:prstGeom prst="rect">
              <a:avLst/>
            </a:prstGeom>
          </p:spPr>
          <p:txBody>
            <a:bodyPr lIns="0" tIns="0" rIns="0" bIns="0" rtlCol="0" anchor="t">
              <a:spAutoFit/>
            </a:bodyPr>
            <a:lstStyle/>
            <a:p>
              <a:pPr algn="ctr">
                <a:lnSpc>
                  <a:spcPts val="6660"/>
                </a:lnSpc>
              </a:pPr>
              <a:r>
                <a:rPr lang="en-US" sz="6000">
                  <a:solidFill>
                    <a:srgbClr val="000000"/>
                  </a:solidFill>
                  <a:latin typeface="Glegoo"/>
                </a:rPr>
                <a:t>ACLEDA</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B13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616665" cy="10287000"/>
            <a:chOff x="0" y="0"/>
            <a:chExt cx="10155554" cy="13716000"/>
          </a:xfrm>
        </p:grpSpPr>
        <p:pic>
          <p:nvPicPr>
            <p:cNvPr id="3" name="Picture 3"/>
            <p:cNvPicPr>
              <a:picLocks noChangeAspect="1"/>
            </p:cNvPicPr>
            <p:nvPr/>
          </p:nvPicPr>
          <p:blipFill>
            <a:blip r:embed="rId2"/>
            <a:srcRect l="42786" r="42786"/>
            <a:stretch>
              <a:fillRect/>
            </a:stretch>
          </p:blipFill>
          <p:spPr>
            <a:xfrm>
              <a:off x="0" y="0"/>
              <a:ext cx="5077777" cy="13716000"/>
            </a:xfrm>
            <a:prstGeom prst="rect">
              <a:avLst/>
            </a:prstGeom>
          </p:spPr>
        </p:pic>
        <p:pic>
          <p:nvPicPr>
            <p:cNvPr id="4" name="Picture 4"/>
            <p:cNvPicPr>
              <a:picLocks noChangeAspect="1"/>
            </p:cNvPicPr>
            <p:nvPr/>
          </p:nvPicPr>
          <p:blipFill>
            <a:blip r:embed="rId2"/>
            <a:srcRect l="36088" t="1785" r="36088" b="1785"/>
            <a:stretch>
              <a:fillRect/>
            </a:stretch>
          </p:blipFill>
          <p:spPr>
            <a:xfrm>
              <a:off x="5077777" y="0"/>
              <a:ext cx="5077777" cy="6858000"/>
            </a:xfrm>
            <a:prstGeom prst="rect">
              <a:avLst/>
            </a:prstGeom>
          </p:spPr>
        </p:pic>
        <p:pic>
          <p:nvPicPr>
            <p:cNvPr id="5" name="Picture 5"/>
            <p:cNvPicPr>
              <a:picLocks noChangeAspect="1"/>
            </p:cNvPicPr>
            <p:nvPr/>
          </p:nvPicPr>
          <p:blipFill>
            <a:blip r:embed="rId2"/>
            <a:srcRect l="36088" t="1785" r="36088" b="1785"/>
            <a:stretch>
              <a:fillRect/>
            </a:stretch>
          </p:blipFill>
          <p:spPr>
            <a:xfrm>
              <a:off x="5077777" y="6858000"/>
              <a:ext cx="5077777" cy="6858000"/>
            </a:xfrm>
            <a:prstGeom prst="rect">
              <a:avLst/>
            </a:prstGeom>
          </p:spPr>
        </p:pic>
      </p:grpSp>
      <p:grpSp>
        <p:nvGrpSpPr>
          <p:cNvPr id="6" name="Group 6"/>
          <p:cNvGrpSpPr/>
          <p:nvPr/>
        </p:nvGrpSpPr>
        <p:grpSpPr>
          <a:xfrm>
            <a:off x="0" y="0"/>
            <a:ext cx="7616665" cy="10287000"/>
            <a:chOff x="0" y="0"/>
            <a:chExt cx="10155554" cy="13716000"/>
          </a:xfrm>
        </p:grpSpPr>
        <p:pic>
          <p:nvPicPr>
            <p:cNvPr id="7" name="Picture 7"/>
            <p:cNvPicPr>
              <a:picLocks noChangeAspect="1"/>
            </p:cNvPicPr>
            <p:nvPr/>
          </p:nvPicPr>
          <p:blipFill>
            <a:blip r:embed="rId3"/>
            <a:srcRect l="9221" t="9980" r="15140" b="13354"/>
            <a:stretch>
              <a:fillRect/>
            </a:stretch>
          </p:blipFill>
          <p:spPr>
            <a:xfrm>
              <a:off x="0" y="0"/>
              <a:ext cx="10155554" cy="6858000"/>
            </a:xfrm>
            <a:prstGeom prst="rect">
              <a:avLst/>
            </a:prstGeom>
          </p:spPr>
        </p:pic>
        <p:pic>
          <p:nvPicPr>
            <p:cNvPr id="8" name="Picture 8"/>
            <p:cNvPicPr>
              <a:picLocks noChangeAspect="1"/>
            </p:cNvPicPr>
            <p:nvPr/>
          </p:nvPicPr>
          <p:blipFill>
            <a:blip r:embed="rId4"/>
            <a:srcRect l="577" r="577"/>
            <a:stretch>
              <a:fillRect/>
            </a:stretch>
          </p:blipFill>
          <p:spPr>
            <a:xfrm>
              <a:off x="0" y="6858000"/>
              <a:ext cx="10155554" cy="6858000"/>
            </a:xfrm>
            <a:prstGeom prst="rect">
              <a:avLst/>
            </a:prstGeom>
          </p:spPr>
        </p:pic>
      </p:grpSp>
      <p:grpSp>
        <p:nvGrpSpPr>
          <p:cNvPr id="9" name="Group 9"/>
          <p:cNvGrpSpPr>
            <a:grpSpLocks noChangeAspect="1"/>
          </p:cNvGrpSpPr>
          <p:nvPr/>
        </p:nvGrpSpPr>
        <p:grpSpPr>
          <a:xfrm rot="-8343148">
            <a:off x="15228107" y="-231398"/>
            <a:ext cx="4783846" cy="2520197"/>
            <a:chOff x="0" y="0"/>
            <a:chExt cx="1610360" cy="848360"/>
          </a:xfrm>
        </p:grpSpPr>
        <p:sp>
          <p:nvSpPr>
            <p:cNvPr id="10" name="Freeform 10"/>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DF8F4"/>
            </a:solidFill>
          </p:spPr>
        </p:sp>
      </p:grpSp>
      <p:grpSp>
        <p:nvGrpSpPr>
          <p:cNvPr id="11" name="Group 11"/>
          <p:cNvGrpSpPr>
            <a:grpSpLocks noChangeAspect="1"/>
          </p:cNvGrpSpPr>
          <p:nvPr/>
        </p:nvGrpSpPr>
        <p:grpSpPr>
          <a:xfrm>
            <a:off x="13361202" y="8703391"/>
            <a:ext cx="3898098" cy="2053572"/>
            <a:chOff x="0" y="0"/>
            <a:chExt cx="1610360" cy="848360"/>
          </a:xfrm>
        </p:grpSpPr>
        <p:sp>
          <p:nvSpPr>
            <p:cNvPr id="12" name="Freeform 12"/>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grpSp>
        <p:nvGrpSpPr>
          <p:cNvPr id="13" name="Group 13"/>
          <p:cNvGrpSpPr/>
          <p:nvPr/>
        </p:nvGrpSpPr>
        <p:grpSpPr>
          <a:xfrm>
            <a:off x="14987559" y="1028700"/>
            <a:ext cx="2271741" cy="8229600"/>
            <a:chOff x="0" y="0"/>
            <a:chExt cx="660400" cy="2392363"/>
          </a:xfrm>
        </p:grpSpPr>
        <p:sp>
          <p:nvSpPr>
            <p:cNvPr id="14" name="Freeform 14"/>
            <p:cNvSpPr/>
            <p:nvPr/>
          </p:nvSpPr>
          <p:spPr>
            <a:xfrm>
              <a:off x="0" y="0"/>
              <a:ext cx="660400" cy="2392362"/>
            </a:xfrm>
            <a:custGeom>
              <a:avLst/>
              <a:gdLst/>
              <a:ahLst/>
              <a:cxnLst/>
              <a:rect l="l" t="t" r="r" b="b"/>
              <a:pathLst>
                <a:path w="660400" h="2392362">
                  <a:moveTo>
                    <a:pt x="535940" y="2392362"/>
                  </a:moveTo>
                  <a:lnTo>
                    <a:pt x="124460" y="2392362"/>
                  </a:lnTo>
                  <a:cubicBezTo>
                    <a:pt x="55880" y="2392362"/>
                    <a:pt x="0" y="2336482"/>
                    <a:pt x="0" y="2267902"/>
                  </a:cubicBezTo>
                  <a:lnTo>
                    <a:pt x="0" y="124460"/>
                  </a:lnTo>
                  <a:cubicBezTo>
                    <a:pt x="0" y="55880"/>
                    <a:pt x="55880" y="0"/>
                    <a:pt x="124460" y="0"/>
                  </a:cubicBezTo>
                  <a:lnTo>
                    <a:pt x="535940" y="0"/>
                  </a:lnTo>
                  <a:cubicBezTo>
                    <a:pt x="604520" y="0"/>
                    <a:pt x="660400" y="55880"/>
                    <a:pt x="660400" y="124460"/>
                  </a:cubicBezTo>
                  <a:lnTo>
                    <a:pt x="660400" y="2267903"/>
                  </a:lnTo>
                  <a:cubicBezTo>
                    <a:pt x="660400" y="2336483"/>
                    <a:pt x="604520" y="2392362"/>
                    <a:pt x="535940" y="2392362"/>
                  </a:cubicBezTo>
                  <a:close/>
                </a:path>
              </a:pathLst>
            </a:custGeom>
            <a:solidFill>
              <a:srgbClr val="5C21B5"/>
            </a:solidFill>
          </p:spPr>
        </p:sp>
      </p:grpSp>
      <p:sp>
        <p:nvSpPr>
          <p:cNvPr id="15" name="TextBox 15"/>
          <p:cNvSpPr txBox="1"/>
          <p:nvPr/>
        </p:nvSpPr>
        <p:spPr>
          <a:xfrm>
            <a:off x="15679298" y="7949490"/>
            <a:ext cx="888264" cy="753901"/>
          </a:xfrm>
          <a:prstGeom prst="rect">
            <a:avLst/>
          </a:prstGeom>
        </p:spPr>
        <p:txBody>
          <a:bodyPr lIns="0" tIns="0" rIns="0" bIns="0" rtlCol="0" anchor="t">
            <a:spAutoFit/>
          </a:bodyPr>
          <a:lstStyle/>
          <a:p>
            <a:pPr algn="ctr">
              <a:lnSpc>
                <a:spcPts val="6000"/>
              </a:lnSpc>
            </a:pPr>
            <a:r>
              <a:rPr lang="en-US" sz="5000">
                <a:solidFill>
                  <a:srgbClr val="FDF8F4"/>
                </a:solidFill>
                <a:latin typeface="Poppins Bold"/>
              </a:rPr>
              <a:t>02</a:t>
            </a:r>
          </a:p>
        </p:txBody>
      </p:sp>
      <p:grpSp>
        <p:nvGrpSpPr>
          <p:cNvPr id="16" name="Group 16"/>
          <p:cNvGrpSpPr/>
          <p:nvPr/>
        </p:nvGrpSpPr>
        <p:grpSpPr>
          <a:xfrm>
            <a:off x="7872636" y="3198514"/>
            <a:ext cx="7114923" cy="3889972"/>
            <a:chOff x="0" y="0"/>
            <a:chExt cx="9486565" cy="5186629"/>
          </a:xfrm>
        </p:grpSpPr>
        <p:sp>
          <p:nvSpPr>
            <p:cNvPr id="17" name="TextBox 17"/>
            <p:cNvSpPr txBox="1"/>
            <p:nvPr/>
          </p:nvSpPr>
          <p:spPr>
            <a:xfrm>
              <a:off x="0" y="1236930"/>
              <a:ext cx="9486565" cy="3949700"/>
            </a:xfrm>
            <a:prstGeom prst="rect">
              <a:avLst/>
            </a:prstGeom>
          </p:spPr>
          <p:txBody>
            <a:bodyPr lIns="0" tIns="0" rIns="0" bIns="0" rtlCol="0" anchor="t">
              <a:spAutoFit/>
            </a:bodyPr>
            <a:lstStyle/>
            <a:p>
              <a:pPr>
                <a:lnSpc>
                  <a:spcPts val="3900"/>
                </a:lnSpc>
              </a:pPr>
              <a:r>
                <a:rPr lang="en-US" sz="3000">
                  <a:solidFill>
                    <a:srgbClr val="5C21B5"/>
                  </a:solidFill>
                  <a:latin typeface="Poppins Light"/>
                </a:rPr>
                <a:t>In this part, KOH Tito and LAB Thavrith are responsible for the data scraping for house sale online. The purpose of this section is to show user to consider where and what type of house that they need to buy. </a:t>
              </a:r>
            </a:p>
          </p:txBody>
        </p:sp>
        <p:sp>
          <p:nvSpPr>
            <p:cNvPr id="18" name="TextBox 18"/>
            <p:cNvSpPr txBox="1"/>
            <p:nvPr/>
          </p:nvSpPr>
          <p:spPr>
            <a:xfrm>
              <a:off x="0" y="-9525"/>
              <a:ext cx="9486565" cy="822325"/>
            </a:xfrm>
            <a:prstGeom prst="rect">
              <a:avLst/>
            </a:prstGeom>
          </p:spPr>
          <p:txBody>
            <a:bodyPr lIns="0" tIns="0" rIns="0" bIns="0" rtlCol="0" anchor="t">
              <a:spAutoFit/>
            </a:bodyPr>
            <a:lstStyle/>
            <a:p>
              <a:pPr>
                <a:lnSpc>
                  <a:spcPts val="4800"/>
                </a:lnSpc>
              </a:pPr>
              <a:r>
                <a:rPr lang="en-US" sz="4000">
                  <a:solidFill>
                    <a:srgbClr val="5C21B5"/>
                  </a:solidFill>
                  <a:latin typeface="Poppins Light Bold"/>
                </a:rPr>
                <a:t>About House Information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8F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8716991">
            <a:off x="-1363223" y="34680"/>
            <a:ext cx="4783846" cy="2520197"/>
            <a:chOff x="0" y="0"/>
            <a:chExt cx="1610360" cy="848360"/>
          </a:xfrm>
        </p:grpSpPr>
        <p:sp>
          <p:nvSpPr>
            <p:cNvPr id="3" name="Freeform 3"/>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grpSp>
        <p:nvGrpSpPr>
          <p:cNvPr id="4" name="Group 4"/>
          <p:cNvGrpSpPr>
            <a:grpSpLocks noChangeAspect="1"/>
          </p:cNvGrpSpPr>
          <p:nvPr/>
        </p:nvGrpSpPr>
        <p:grpSpPr>
          <a:xfrm>
            <a:off x="1351392" y="8703391"/>
            <a:ext cx="3898098" cy="2053572"/>
            <a:chOff x="0" y="0"/>
            <a:chExt cx="1610360" cy="848360"/>
          </a:xfrm>
        </p:grpSpPr>
        <p:sp>
          <p:nvSpPr>
            <p:cNvPr id="5" name="Freeform 5"/>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DB137"/>
            </a:solidFill>
          </p:spPr>
        </p:sp>
      </p:grpSp>
      <p:pic>
        <p:nvPicPr>
          <p:cNvPr id="6" name="Picture 6"/>
          <p:cNvPicPr>
            <a:picLocks noChangeAspect="1"/>
          </p:cNvPicPr>
          <p:nvPr/>
        </p:nvPicPr>
        <p:blipFill>
          <a:blip r:embed="rId2"/>
          <a:srcRect/>
          <a:stretch>
            <a:fillRect/>
          </a:stretch>
        </p:blipFill>
        <p:spPr>
          <a:xfrm>
            <a:off x="180456" y="4255398"/>
            <a:ext cx="9579457" cy="5002902"/>
          </a:xfrm>
          <a:prstGeom prst="rect">
            <a:avLst/>
          </a:prstGeom>
        </p:spPr>
      </p:pic>
      <p:pic>
        <p:nvPicPr>
          <p:cNvPr id="7" name="Picture 7"/>
          <p:cNvPicPr>
            <a:picLocks noChangeAspect="1"/>
          </p:cNvPicPr>
          <p:nvPr/>
        </p:nvPicPr>
        <p:blipFill>
          <a:blip r:embed="rId3"/>
          <a:srcRect/>
          <a:stretch>
            <a:fillRect/>
          </a:stretch>
        </p:blipFill>
        <p:spPr>
          <a:xfrm>
            <a:off x="8648604" y="1715378"/>
            <a:ext cx="8962616" cy="5041471"/>
          </a:xfrm>
          <a:prstGeom prst="rect">
            <a:avLst/>
          </a:prstGeom>
        </p:spPr>
      </p:pic>
      <p:sp>
        <p:nvSpPr>
          <p:cNvPr id="8" name="TextBox 8"/>
          <p:cNvSpPr txBox="1"/>
          <p:nvPr/>
        </p:nvSpPr>
        <p:spPr>
          <a:xfrm>
            <a:off x="1752453" y="7949490"/>
            <a:ext cx="824236" cy="753901"/>
          </a:xfrm>
          <a:prstGeom prst="rect">
            <a:avLst/>
          </a:prstGeom>
        </p:spPr>
        <p:txBody>
          <a:bodyPr lIns="0" tIns="0" rIns="0" bIns="0" rtlCol="0" anchor="t">
            <a:spAutoFit/>
          </a:bodyPr>
          <a:lstStyle/>
          <a:p>
            <a:pPr algn="ctr">
              <a:lnSpc>
                <a:spcPts val="6000"/>
              </a:lnSpc>
            </a:pPr>
            <a:r>
              <a:rPr lang="en-US" sz="5000">
                <a:solidFill>
                  <a:srgbClr val="FDF8F4"/>
                </a:solidFill>
                <a:latin typeface="Poppins Bold"/>
              </a:rPr>
              <a:t>13</a:t>
            </a:r>
          </a:p>
        </p:txBody>
      </p:sp>
      <p:sp>
        <p:nvSpPr>
          <p:cNvPr id="9" name="TextBox 9"/>
          <p:cNvSpPr txBox="1"/>
          <p:nvPr/>
        </p:nvSpPr>
        <p:spPr>
          <a:xfrm>
            <a:off x="3712458" y="765175"/>
            <a:ext cx="13534487" cy="565150"/>
          </a:xfrm>
          <a:prstGeom prst="rect">
            <a:avLst/>
          </a:prstGeom>
        </p:spPr>
        <p:txBody>
          <a:bodyPr lIns="0" tIns="0" rIns="0" bIns="0" rtlCol="0" anchor="t">
            <a:spAutoFit/>
          </a:bodyPr>
          <a:lstStyle/>
          <a:p>
            <a:pPr>
              <a:lnSpc>
                <a:spcPts val="4399"/>
              </a:lnSpc>
            </a:pPr>
            <a:r>
              <a:rPr lang="en-US" sz="3999">
                <a:solidFill>
                  <a:srgbClr val="5C21B5"/>
                </a:solidFill>
                <a:latin typeface="Poppins Bold"/>
              </a:rPr>
              <a:t>Here are some Data about House sale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8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616665" cy="10287000"/>
            <a:chOff x="0" y="0"/>
            <a:chExt cx="10155554" cy="13716000"/>
          </a:xfrm>
        </p:grpSpPr>
        <p:pic>
          <p:nvPicPr>
            <p:cNvPr id="3" name="Picture 3"/>
            <p:cNvPicPr>
              <a:picLocks noChangeAspect="1"/>
            </p:cNvPicPr>
            <p:nvPr/>
          </p:nvPicPr>
          <p:blipFill>
            <a:blip r:embed="rId2"/>
            <a:srcRect l="42786" r="42786"/>
            <a:stretch>
              <a:fillRect/>
            </a:stretch>
          </p:blipFill>
          <p:spPr>
            <a:xfrm>
              <a:off x="0" y="0"/>
              <a:ext cx="5077777" cy="13716000"/>
            </a:xfrm>
            <a:prstGeom prst="rect">
              <a:avLst/>
            </a:prstGeom>
          </p:spPr>
        </p:pic>
        <p:pic>
          <p:nvPicPr>
            <p:cNvPr id="4" name="Picture 4"/>
            <p:cNvPicPr>
              <a:picLocks noChangeAspect="1"/>
            </p:cNvPicPr>
            <p:nvPr/>
          </p:nvPicPr>
          <p:blipFill>
            <a:blip r:embed="rId2"/>
            <a:srcRect l="36088" t="1785" r="36088" b="1785"/>
            <a:stretch>
              <a:fillRect/>
            </a:stretch>
          </p:blipFill>
          <p:spPr>
            <a:xfrm>
              <a:off x="5077777" y="0"/>
              <a:ext cx="5077777" cy="6858000"/>
            </a:xfrm>
            <a:prstGeom prst="rect">
              <a:avLst/>
            </a:prstGeom>
          </p:spPr>
        </p:pic>
        <p:pic>
          <p:nvPicPr>
            <p:cNvPr id="5" name="Picture 5"/>
            <p:cNvPicPr>
              <a:picLocks noChangeAspect="1"/>
            </p:cNvPicPr>
            <p:nvPr/>
          </p:nvPicPr>
          <p:blipFill>
            <a:blip r:embed="rId2"/>
            <a:srcRect l="36088" t="1785" r="36088" b="1785"/>
            <a:stretch>
              <a:fillRect/>
            </a:stretch>
          </p:blipFill>
          <p:spPr>
            <a:xfrm>
              <a:off x="5077777" y="6858000"/>
              <a:ext cx="5077777" cy="6858000"/>
            </a:xfrm>
            <a:prstGeom prst="rect">
              <a:avLst/>
            </a:prstGeom>
          </p:spPr>
        </p:pic>
      </p:grpSp>
      <p:grpSp>
        <p:nvGrpSpPr>
          <p:cNvPr id="6" name="Group 6"/>
          <p:cNvGrpSpPr/>
          <p:nvPr/>
        </p:nvGrpSpPr>
        <p:grpSpPr>
          <a:xfrm>
            <a:off x="0" y="0"/>
            <a:ext cx="7616665" cy="10287000"/>
            <a:chOff x="0" y="0"/>
            <a:chExt cx="10155554" cy="13716000"/>
          </a:xfrm>
        </p:grpSpPr>
        <p:pic>
          <p:nvPicPr>
            <p:cNvPr id="7" name="Picture 7"/>
            <p:cNvPicPr>
              <a:picLocks noChangeAspect="1"/>
            </p:cNvPicPr>
            <p:nvPr/>
          </p:nvPicPr>
          <p:blipFill>
            <a:blip r:embed="rId3"/>
            <a:srcRect l="8351" r="8351"/>
            <a:stretch>
              <a:fillRect/>
            </a:stretch>
          </p:blipFill>
          <p:spPr>
            <a:xfrm>
              <a:off x="0" y="0"/>
              <a:ext cx="10155554" cy="6858000"/>
            </a:xfrm>
            <a:prstGeom prst="rect">
              <a:avLst/>
            </a:prstGeom>
          </p:spPr>
        </p:pic>
        <p:pic>
          <p:nvPicPr>
            <p:cNvPr id="8" name="Picture 8"/>
            <p:cNvPicPr>
              <a:picLocks noChangeAspect="1"/>
            </p:cNvPicPr>
            <p:nvPr/>
          </p:nvPicPr>
          <p:blipFill>
            <a:blip r:embed="rId4"/>
            <a:srcRect t="41135" b="8217"/>
            <a:stretch>
              <a:fillRect/>
            </a:stretch>
          </p:blipFill>
          <p:spPr>
            <a:xfrm>
              <a:off x="0" y="6858000"/>
              <a:ext cx="10155554" cy="6858000"/>
            </a:xfrm>
            <a:prstGeom prst="rect">
              <a:avLst/>
            </a:prstGeom>
          </p:spPr>
        </p:pic>
      </p:grpSp>
      <p:grpSp>
        <p:nvGrpSpPr>
          <p:cNvPr id="9" name="Group 9"/>
          <p:cNvGrpSpPr>
            <a:grpSpLocks noChangeAspect="1"/>
          </p:cNvGrpSpPr>
          <p:nvPr/>
        </p:nvGrpSpPr>
        <p:grpSpPr>
          <a:xfrm rot="-8343148">
            <a:off x="15228107" y="-231398"/>
            <a:ext cx="4783846" cy="2520197"/>
            <a:chOff x="0" y="0"/>
            <a:chExt cx="1610360" cy="848360"/>
          </a:xfrm>
        </p:grpSpPr>
        <p:sp>
          <p:nvSpPr>
            <p:cNvPr id="10" name="Freeform 10"/>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E95538"/>
            </a:solidFill>
          </p:spPr>
        </p:sp>
      </p:grpSp>
      <p:grpSp>
        <p:nvGrpSpPr>
          <p:cNvPr id="11" name="Group 11"/>
          <p:cNvGrpSpPr>
            <a:grpSpLocks noChangeAspect="1"/>
          </p:cNvGrpSpPr>
          <p:nvPr/>
        </p:nvGrpSpPr>
        <p:grpSpPr>
          <a:xfrm>
            <a:off x="13361202" y="8703391"/>
            <a:ext cx="3898098" cy="2053572"/>
            <a:chOff x="0" y="0"/>
            <a:chExt cx="1610360" cy="848360"/>
          </a:xfrm>
        </p:grpSpPr>
        <p:sp>
          <p:nvSpPr>
            <p:cNvPr id="12" name="Freeform 12"/>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DB137"/>
            </a:solidFill>
          </p:spPr>
        </p:sp>
      </p:grpSp>
      <p:grpSp>
        <p:nvGrpSpPr>
          <p:cNvPr id="13" name="Group 13"/>
          <p:cNvGrpSpPr/>
          <p:nvPr/>
        </p:nvGrpSpPr>
        <p:grpSpPr>
          <a:xfrm>
            <a:off x="14987559" y="1028700"/>
            <a:ext cx="2271741" cy="8229600"/>
            <a:chOff x="0" y="0"/>
            <a:chExt cx="660400" cy="2392363"/>
          </a:xfrm>
        </p:grpSpPr>
        <p:sp>
          <p:nvSpPr>
            <p:cNvPr id="14" name="Freeform 14"/>
            <p:cNvSpPr/>
            <p:nvPr/>
          </p:nvSpPr>
          <p:spPr>
            <a:xfrm>
              <a:off x="0" y="0"/>
              <a:ext cx="660400" cy="2392362"/>
            </a:xfrm>
            <a:custGeom>
              <a:avLst/>
              <a:gdLst/>
              <a:ahLst/>
              <a:cxnLst/>
              <a:rect l="l" t="t" r="r" b="b"/>
              <a:pathLst>
                <a:path w="660400" h="2392362">
                  <a:moveTo>
                    <a:pt x="535940" y="2392362"/>
                  </a:moveTo>
                  <a:lnTo>
                    <a:pt x="124460" y="2392362"/>
                  </a:lnTo>
                  <a:cubicBezTo>
                    <a:pt x="55880" y="2392362"/>
                    <a:pt x="0" y="2336482"/>
                    <a:pt x="0" y="2267902"/>
                  </a:cubicBezTo>
                  <a:lnTo>
                    <a:pt x="0" y="124460"/>
                  </a:lnTo>
                  <a:cubicBezTo>
                    <a:pt x="0" y="55880"/>
                    <a:pt x="55880" y="0"/>
                    <a:pt x="124460" y="0"/>
                  </a:cubicBezTo>
                  <a:lnTo>
                    <a:pt x="535940" y="0"/>
                  </a:lnTo>
                  <a:cubicBezTo>
                    <a:pt x="604520" y="0"/>
                    <a:pt x="660400" y="55880"/>
                    <a:pt x="660400" y="124460"/>
                  </a:cubicBezTo>
                  <a:lnTo>
                    <a:pt x="660400" y="2267903"/>
                  </a:lnTo>
                  <a:cubicBezTo>
                    <a:pt x="660400" y="2336483"/>
                    <a:pt x="604520" y="2392362"/>
                    <a:pt x="535940" y="2392362"/>
                  </a:cubicBezTo>
                  <a:close/>
                </a:path>
              </a:pathLst>
            </a:custGeom>
            <a:solidFill>
              <a:srgbClr val="5C21B5"/>
            </a:solidFill>
          </p:spPr>
        </p:sp>
      </p:grpSp>
      <p:sp>
        <p:nvSpPr>
          <p:cNvPr id="15" name="TextBox 15"/>
          <p:cNvSpPr txBox="1"/>
          <p:nvPr/>
        </p:nvSpPr>
        <p:spPr>
          <a:xfrm>
            <a:off x="15679298" y="7949490"/>
            <a:ext cx="888264" cy="753901"/>
          </a:xfrm>
          <a:prstGeom prst="rect">
            <a:avLst/>
          </a:prstGeom>
        </p:spPr>
        <p:txBody>
          <a:bodyPr lIns="0" tIns="0" rIns="0" bIns="0" rtlCol="0" anchor="t">
            <a:spAutoFit/>
          </a:bodyPr>
          <a:lstStyle/>
          <a:p>
            <a:pPr algn="ctr">
              <a:lnSpc>
                <a:spcPts val="6000"/>
              </a:lnSpc>
            </a:pPr>
            <a:r>
              <a:rPr lang="en-US" sz="5000">
                <a:solidFill>
                  <a:srgbClr val="FDF8F4"/>
                </a:solidFill>
                <a:latin typeface="Poppins Bold"/>
              </a:rPr>
              <a:t>03</a:t>
            </a:r>
          </a:p>
        </p:txBody>
      </p:sp>
      <p:sp>
        <p:nvSpPr>
          <p:cNvPr id="16" name="TextBox 16"/>
          <p:cNvSpPr txBox="1"/>
          <p:nvPr/>
        </p:nvSpPr>
        <p:spPr>
          <a:xfrm>
            <a:off x="8536014" y="4733864"/>
            <a:ext cx="6166251" cy="809746"/>
          </a:xfrm>
          <a:prstGeom prst="rect">
            <a:avLst/>
          </a:prstGeom>
        </p:spPr>
        <p:txBody>
          <a:bodyPr lIns="0" tIns="0" rIns="0" bIns="0" rtlCol="0" anchor="t">
            <a:spAutoFit/>
          </a:bodyPr>
          <a:lstStyle/>
          <a:p>
            <a:pPr>
              <a:lnSpc>
                <a:spcPts val="6400"/>
              </a:lnSpc>
            </a:pPr>
            <a:r>
              <a:rPr lang="en-US" sz="5334">
                <a:solidFill>
                  <a:srgbClr val="5C21B5"/>
                </a:solidFill>
                <a:latin typeface="Poppins Light Bold"/>
              </a:rPr>
              <a:t>Project's 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1012</Words>
  <Application>Microsoft Office PowerPoint</Application>
  <PresentationFormat>Custom</PresentationFormat>
  <Paragraphs>127</Paragraphs>
  <Slides>12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Poppins Light Bold</vt:lpstr>
      <vt:lpstr>Exo</vt:lpstr>
      <vt:lpstr>Roboto Bold</vt:lpstr>
      <vt:lpstr>Canva Sans</vt:lpstr>
      <vt:lpstr>Poppins Bold</vt:lpstr>
      <vt:lpstr>Poppins Light</vt:lpstr>
      <vt:lpstr>Glegoo</vt:lpstr>
      <vt:lpstr>Glegoo Bold Italics</vt:lpstr>
      <vt:lpstr>League Spartan</vt:lpstr>
      <vt:lpstr>Arial</vt:lpstr>
      <vt:lpstr>Calibri</vt:lpstr>
      <vt:lpstr>Exo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Simple Commercial Real Estate Presentation</dc:title>
  <dc:creator>DELL</dc:creator>
  <cp:lastModifiedBy>Koh Tito</cp:lastModifiedBy>
  <cp:revision>2</cp:revision>
  <dcterms:created xsi:type="dcterms:W3CDTF">2006-08-16T00:00:00Z</dcterms:created>
  <dcterms:modified xsi:type="dcterms:W3CDTF">2022-11-29T16:28:08Z</dcterms:modified>
  <dc:identifier>DAFTVQiHofc</dc:identifier>
</cp:coreProperties>
</file>